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1"/>
  </p:notesMasterIdLst>
  <p:sldIdLst>
    <p:sldId id="256" r:id="rId2"/>
    <p:sldId id="351" r:id="rId3"/>
    <p:sldId id="567" r:id="rId4"/>
    <p:sldId id="350" r:id="rId5"/>
    <p:sldId id="430" r:id="rId6"/>
    <p:sldId id="447" r:id="rId7"/>
    <p:sldId id="474" r:id="rId8"/>
    <p:sldId id="477" r:id="rId9"/>
    <p:sldId id="475" r:id="rId10"/>
    <p:sldId id="353" r:id="rId11"/>
    <p:sldId id="469" r:id="rId12"/>
    <p:sldId id="470" r:id="rId13"/>
    <p:sldId id="471" r:id="rId14"/>
    <p:sldId id="489" r:id="rId15"/>
    <p:sldId id="490" r:id="rId16"/>
    <p:sldId id="566" r:id="rId17"/>
    <p:sldId id="472" r:id="rId18"/>
    <p:sldId id="501" r:id="rId19"/>
    <p:sldId id="487" r:id="rId20"/>
    <p:sldId id="506" r:id="rId21"/>
    <p:sldId id="473" r:id="rId22"/>
    <p:sldId id="503" r:id="rId23"/>
    <p:sldId id="502" r:id="rId24"/>
    <p:sldId id="505" r:id="rId25"/>
    <p:sldId id="529" r:id="rId26"/>
    <p:sldId id="478" r:id="rId27"/>
    <p:sldId id="500" r:id="rId28"/>
    <p:sldId id="479" r:id="rId29"/>
    <p:sldId id="530" r:id="rId30"/>
    <p:sldId id="499" r:id="rId31"/>
    <p:sldId id="531" r:id="rId32"/>
    <p:sldId id="532" r:id="rId33"/>
    <p:sldId id="565" r:id="rId34"/>
    <p:sldId id="539" r:id="rId35"/>
    <p:sldId id="540" r:id="rId36"/>
    <p:sldId id="488" r:id="rId37"/>
    <p:sldId id="494" r:id="rId38"/>
    <p:sldId id="495" r:id="rId39"/>
    <p:sldId id="496" r:id="rId40"/>
    <p:sldId id="498" r:id="rId41"/>
    <p:sldId id="497" r:id="rId42"/>
    <p:sldId id="481" r:id="rId43"/>
    <p:sldId id="480" r:id="rId44"/>
    <p:sldId id="534" r:id="rId45"/>
    <p:sldId id="535" r:id="rId46"/>
    <p:sldId id="536" r:id="rId47"/>
    <p:sldId id="484" r:id="rId48"/>
    <p:sldId id="537" r:id="rId49"/>
    <p:sldId id="563" r:id="rId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5266"/>
    <p:restoredTop sz="86428"/>
  </p:normalViewPr>
  <p:slideViewPr>
    <p:cSldViewPr snapToGrid="0" snapToObjects="1">
      <p:cViewPr varScale="1">
        <p:scale>
          <a:sx n="128" d="100"/>
          <a:sy n="128" d="100"/>
        </p:scale>
        <p:origin x="1136" y="176"/>
      </p:cViewPr>
      <p:guideLst/>
    </p:cSldViewPr>
  </p:slideViewPr>
  <p:outlineViewPr>
    <p:cViewPr>
      <p:scale>
        <a:sx n="33" d="100"/>
        <a:sy n="33" d="100"/>
      </p:scale>
      <p:origin x="0" y="-688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D93BB2-0CF2-674C-A455-8A0DAB3DFFE0}" type="datetimeFigureOut">
              <a:rPr lang="en-US" smtClean="0"/>
              <a:t>9/9/22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1B5F32-EE00-0545-A6AA-EA024B23A8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613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2340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5669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446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7823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8123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348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9/9/22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680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9/9/22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864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9/9/22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35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9/9/22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237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9/9/22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2851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9/9/22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619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4E38F9-AF6C-4941-9980-A5BFFCFC0FDD}" type="datetimeFigureOut">
              <a:rPr lang="en-US" smtClean="0"/>
              <a:t>9/9/22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070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5.png"/><Relationship Id="rId18" Type="http://schemas.openxmlformats.org/officeDocument/2006/relationships/image" Target="../media/image50.png"/><Relationship Id="rId26" Type="http://schemas.openxmlformats.org/officeDocument/2006/relationships/image" Target="../media/image9.tiff"/><Relationship Id="rId21" Type="http://schemas.openxmlformats.org/officeDocument/2006/relationships/image" Target="../media/image53.png"/><Relationship Id="rId7" Type="http://schemas.openxmlformats.org/officeDocument/2006/relationships/image" Target="../media/image39.png"/><Relationship Id="rId12" Type="http://schemas.openxmlformats.org/officeDocument/2006/relationships/image" Target="../media/image44.png"/><Relationship Id="rId17" Type="http://schemas.openxmlformats.org/officeDocument/2006/relationships/image" Target="../media/image49.png"/><Relationship Id="rId25" Type="http://schemas.openxmlformats.org/officeDocument/2006/relationships/image" Target="../media/image8.png"/><Relationship Id="rId16" Type="http://schemas.openxmlformats.org/officeDocument/2006/relationships/image" Target="../media/image48.png"/><Relationship Id="rId20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24" Type="http://schemas.openxmlformats.org/officeDocument/2006/relationships/image" Target="../media/image56.png"/><Relationship Id="rId5" Type="http://schemas.openxmlformats.org/officeDocument/2006/relationships/image" Target="../media/image37.png"/><Relationship Id="rId15" Type="http://schemas.openxmlformats.org/officeDocument/2006/relationships/image" Target="../media/image47.png"/><Relationship Id="rId23" Type="http://schemas.openxmlformats.org/officeDocument/2006/relationships/image" Target="../media/image55.png"/><Relationship Id="rId10" Type="http://schemas.openxmlformats.org/officeDocument/2006/relationships/image" Target="../media/image42.png"/><Relationship Id="rId19" Type="http://schemas.openxmlformats.org/officeDocument/2006/relationships/image" Target="../media/image51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Relationship Id="rId14" Type="http://schemas.openxmlformats.org/officeDocument/2006/relationships/image" Target="../media/image46.png"/><Relationship Id="rId22" Type="http://schemas.openxmlformats.org/officeDocument/2006/relationships/image" Target="../media/image54.png"/><Relationship Id="rId27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7" Type="http://schemas.openxmlformats.org/officeDocument/2006/relationships/image" Target="../media/image57.png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0.png"/><Relationship Id="rId5" Type="http://schemas.openxmlformats.org/officeDocument/2006/relationships/image" Target="../media/image59.png"/><Relationship Id="rId10" Type="http://schemas.openxmlformats.org/officeDocument/2006/relationships/image" Target="../media/image32.png"/><Relationship Id="rId4" Type="http://schemas.openxmlformats.org/officeDocument/2006/relationships/image" Target="../media/image58.png"/><Relationship Id="rId9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2.png"/><Relationship Id="rId7" Type="http://schemas.openxmlformats.org/officeDocument/2006/relationships/image" Target="../media/image32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tiff"/><Relationship Id="rId5" Type="http://schemas.openxmlformats.org/officeDocument/2006/relationships/image" Target="../media/image59.png"/><Relationship Id="rId10" Type="http://schemas.openxmlformats.org/officeDocument/2006/relationships/image" Target="../media/image62.png"/><Relationship Id="rId9" Type="http://schemas.openxmlformats.org/officeDocument/2006/relationships/image" Target="../media/image35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2.png"/><Relationship Id="rId7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tiff"/><Relationship Id="rId11" Type="http://schemas.openxmlformats.org/officeDocument/2006/relationships/image" Target="../media/image61.png"/><Relationship Id="rId5" Type="http://schemas.openxmlformats.org/officeDocument/2006/relationships/image" Target="../media/image59.png"/><Relationship Id="rId10" Type="http://schemas.openxmlformats.org/officeDocument/2006/relationships/image" Target="../media/image62.png"/><Relationship Id="rId4" Type="http://schemas.openxmlformats.org/officeDocument/2006/relationships/image" Target="../media/image600.png"/><Relationship Id="rId9" Type="http://schemas.openxmlformats.org/officeDocument/2006/relationships/image" Target="../media/image35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2" Type="http://schemas.openxmlformats.org/officeDocument/2006/relationships/image" Target="../media/image34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://chienjuho.com/courses/cse417t/hw1.pdf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tiff"/><Relationship Id="rId4" Type="http://schemas.openxmlformats.org/officeDocument/2006/relationships/image" Target="../media/image34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0.png"/><Relationship Id="rId2" Type="http://schemas.openxmlformats.org/officeDocument/2006/relationships/image" Target="../media/image6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tiff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tiff"/><Relationship Id="rId2" Type="http://schemas.openxmlformats.org/officeDocument/2006/relationships/image" Target="../media/image6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tiff"/><Relationship Id="rId4" Type="http://schemas.openxmlformats.org/officeDocument/2006/relationships/image" Target="../media/image7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64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0.png"/><Relationship Id="rId5" Type="http://schemas.openxmlformats.org/officeDocument/2006/relationships/image" Target="../media/image400.png"/><Relationship Id="rId4" Type="http://schemas.openxmlformats.org/officeDocument/2006/relationships/image" Target="../media/image39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image" Target="../media/image33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tiff"/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0.png"/><Relationship Id="rId2" Type="http://schemas.openxmlformats.org/officeDocument/2006/relationships/image" Target="../media/image45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0.png"/><Relationship Id="rId2" Type="http://schemas.openxmlformats.org/officeDocument/2006/relationships/image" Target="../media/image5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0.png"/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18" Type="http://schemas.openxmlformats.org/officeDocument/2006/relationships/image" Target="../media/image23.png"/><Relationship Id="rId3" Type="http://schemas.openxmlformats.org/officeDocument/2006/relationships/image" Target="../media/image7.png"/><Relationship Id="rId21" Type="http://schemas.openxmlformats.org/officeDocument/2006/relationships/image" Target="../media/image26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17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21.png"/><Relationship Id="rId20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24" Type="http://schemas.openxmlformats.org/officeDocument/2006/relationships/image" Target="../media/image29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23" Type="http://schemas.openxmlformats.org/officeDocument/2006/relationships/image" Target="../media/image28.png"/><Relationship Id="rId10" Type="http://schemas.openxmlformats.org/officeDocument/2006/relationships/image" Target="../media/image15.png"/><Relationship Id="rId19" Type="http://schemas.openxmlformats.org/officeDocument/2006/relationships/image" Target="../media/image24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Relationship Id="rId22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3764" y="1112635"/>
            <a:ext cx="9798996" cy="23876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CSE 417T</a:t>
            </a:r>
            <a:br>
              <a:rPr lang="en-US" dirty="0"/>
            </a:br>
            <a:r>
              <a:rPr lang="en-US" dirty="0"/>
              <a:t>Introduction to Machine Learning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663764" y="4774414"/>
            <a:ext cx="11528236" cy="1655762"/>
          </a:xfrm>
        </p:spPr>
        <p:txBody>
          <a:bodyPr>
            <a:normAutofit/>
          </a:bodyPr>
          <a:lstStyle/>
          <a:p>
            <a:endParaRPr lang="en-US" dirty="0"/>
          </a:p>
          <a:p>
            <a:pPr algn="l"/>
            <a:r>
              <a:rPr lang="en-US" sz="3600" dirty="0"/>
              <a:t>Lecture 5</a:t>
            </a:r>
            <a:br>
              <a:rPr lang="en-US" sz="3600" dirty="0"/>
            </a:br>
            <a:r>
              <a:rPr lang="en-US" sz="3600" dirty="0"/>
              <a:t>Instructor: </a:t>
            </a:r>
            <a:r>
              <a:rPr lang="en-US" sz="3600" dirty="0" err="1"/>
              <a:t>Chien</a:t>
            </a:r>
            <a:r>
              <a:rPr lang="en-US" sz="3600" dirty="0"/>
              <a:t>-Ju (CJ) Ho</a:t>
            </a:r>
          </a:p>
        </p:txBody>
      </p:sp>
    </p:spTree>
    <p:extLst>
      <p:ext uri="{BB962C8B-B14F-4D97-AF65-F5344CB8AC3E}">
        <p14:creationId xmlns:p14="http://schemas.microsoft.com/office/powerpoint/2010/main" val="12830641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8747621-F485-EA45-ACFB-EF430C19C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Lecture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2A36025-F8EC-0043-888F-5FF4C6DBFD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12" y="5928528"/>
            <a:ext cx="12080488" cy="834362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The notes are not intended to be comprehensive. They should be accompanied by lectures and/or textbook.</a:t>
            </a:r>
          </a:p>
          <a:p>
            <a:r>
              <a:rPr lang="en-US" dirty="0"/>
              <a:t>Let me know if you spot errors.</a:t>
            </a:r>
          </a:p>
        </p:txBody>
      </p:sp>
    </p:spTree>
    <p:extLst>
      <p:ext uri="{BB962C8B-B14F-4D97-AF65-F5344CB8AC3E}">
        <p14:creationId xmlns:p14="http://schemas.microsoft.com/office/powerpoint/2010/main" val="586949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F3E49-0404-C940-87D7-EB629AC563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Bounding Growth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0BC07DA-7C0B-384C-8227-97959B91FA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861687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>
                    <a:latin typeface="Cambria Math" panose="02040503050406030204" pitchFamily="18" charset="0"/>
                  </a:rPr>
                  <a:t>What we know so far</a:t>
                </a:r>
                <a:endParaRPr lang="en-US" b="0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Positive rays: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Positive intervals: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+1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Convex sets: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What about </a:t>
                </a:r>
                <a:r>
                  <a:rPr lang="en-US" dirty="0">
                    <a:solidFill>
                      <a:schemeClr val="accent1"/>
                    </a:solidFill>
                  </a:rPr>
                  <a:t>H</a:t>
                </a:r>
                <a:r>
                  <a:rPr lang="en-US" dirty="0"/>
                  <a:t> = 2-D Perceptron?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endParaRPr lang="en-US" b="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  <a:p>
                <a:r>
                  <a:rPr lang="en-US" dirty="0"/>
                  <a:t>Generally hard to write down the growth function exactly</a:t>
                </a:r>
              </a:p>
              <a:p>
                <a:pPr lvl="1"/>
                <a:r>
                  <a:rPr lang="en-US" dirty="0"/>
                  <a:t>Goal: “bound” the growth function using some proxy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0BC07DA-7C0B-384C-8227-97959B91FA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861687"/>
              </a:xfrm>
              <a:blipFill>
                <a:blip r:embed="rId2"/>
                <a:stretch>
                  <a:fillRect l="-965" t="-23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7579A10C-F5F9-F642-822B-3FAF5E0E0691}"/>
              </a:ext>
            </a:extLst>
          </p:cNvPr>
          <p:cNvSpPr txBox="1"/>
          <p:nvPr/>
        </p:nvSpPr>
        <p:spPr>
          <a:xfrm>
            <a:off x="2755392" y="4102608"/>
            <a:ext cx="32733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solidFill>
                  <a:schemeClr val="accent1"/>
                </a:solidFill>
              </a:rPr>
              <a:t>8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80CD9A-1A17-5745-82DF-F817FA1BED9A}"/>
              </a:ext>
            </a:extLst>
          </p:cNvPr>
          <p:cNvSpPr txBox="1"/>
          <p:nvPr/>
        </p:nvSpPr>
        <p:spPr>
          <a:xfrm>
            <a:off x="2743200" y="4483468"/>
            <a:ext cx="4700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solidFill>
                  <a:schemeClr val="accent1"/>
                </a:solidFill>
              </a:rPr>
              <a:t>14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C3C5D3-DEE1-1D4D-9BC0-8F9132CD79C4}"/>
              </a:ext>
            </a:extLst>
          </p:cNvPr>
          <p:cNvSpPr txBox="1"/>
          <p:nvPr/>
        </p:nvSpPr>
        <p:spPr>
          <a:xfrm>
            <a:off x="2755392" y="4852136"/>
            <a:ext cx="31611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solidFill>
                  <a:schemeClr val="accent1"/>
                </a:solidFill>
              </a:rPr>
              <a:t>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2DABC9C-0674-A84B-9C72-4B7FCC3ED1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1187" y="4318051"/>
            <a:ext cx="3028089" cy="1274768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FBBA6BEB-C6FC-4E45-8713-3D25AC1F8D5B}"/>
              </a:ext>
            </a:extLst>
          </p:cNvPr>
          <p:cNvSpPr/>
          <p:nvPr/>
        </p:nvSpPr>
        <p:spPr>
          <a:xfrm>
            <a:off x="7544835" y="3828288"/>
            <a:ext cx="1822704" cy="190804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1245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F66A99-9922-4343-982C-AD5C0956B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Bounding Growth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A629F25-368B-D344-8E9A-EE391F5518E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76325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More definitions</a:t>
                </a:r>
                <a:r>
                  <a:rPr lang="mr-IN" dirty="0"/>
                  <a:t>…</a:t>
                </a:r>
                <a:r>
                  <a:rPr lang="en-US" dirty="0"/>
                  <a:t>.</a:t>
                </a:r>
              </a:p>
              <a:p>
                <a:pPr lvl="1"/>
                <a:r>
                  <a:rPr lang="en-US" u="sng" dirty="0"/>
                  <a:t>Shatter: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b="1" dirty="0">
                    <a:solidFill>
                      <a:schemeClr val="accent2"/>
                    </a:solidFill>
                  </a:rPr>
                  <a:t>shatters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400" dirty="0"/>
                  <a:t>if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  <m:d>
                          <m:d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endParaRPr lang="en-US" sz="2400" dirty="0"/>
              </a:p>
              <a:p>
                <a:pPr lvl="2"/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sz="2400" dirty="0">
                    <a:solidFill>
                      <a:schemeClr val="bg1">
                        <a:lumMod val="50000"/>
                      </a:schemeClr>
                    </a:solidFill>
                  </a:rPr>
                  <a:t> can induce all label combinations for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sz="24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</a:p>
              <a:p>
                <a:pPr lvl="1"/>
                <a:endParaRPr lang="en-US" sz="600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lvl="1"/>
                <a:r>
                  <a:rPr lang="en-US" u="sng" dirty="0"/>
                  <a:t>Break point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400" dirty="0"/>
                  <a:t> is a </a:t>
                </a:r>
                <a:r>
                  <a:rPr lang="en-US" sz="2400" b="1" dirty="0">
                    <a:solidFill>
                      <a:schemeClr val="accent2"/>
                    </a:solidFill>
                  </a:rPr>
                  <a:t>break point </a:t>
                </a:r>
                <a:r>
                  <a:rPr lang="en-US" sz="2400" dirty="0"/>
                  <a:t>for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sz="2400" dirty="0"/>
                  <a:t> if no data set of size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400" dirty="0"/>
                  <a:t> can be shattered by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sz="2400" dirty="0"/>
              </a:p>
              <a:p>
                <a:pPr lvl="1"/>
                <a:endParaRPr lang="en-US" dirty="0"/>
              </a:p>
              <a:p>
                <a:r>
                  <a:rPr lang="en-US" dirty="0"/>
                  <a:t>A peek at the key result </a:t>
                </a: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(take this as a fact for now)</a:t>
                </a:r>
              </a:p>
              <a:p>
                <a:pPr lvl="1"/>
                <a:r>
                  <a:rPr lang="en-US" dirty="0"/>
                  <a:t>If there are no break points for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endParaRPr lang="en-US" sz="200" dirty="0">
                  <a:solidFill>
                    <a:schemeClr val="tx1"/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is a break point for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is polynomial 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charset="0"/>
                      </a:rPr>
                      <m:t>.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br>
                  <a:rPr lang="en-US" dirty="0"/>
                </a:br>
                <a:br>
                  <a:rPr lang="en-US" sz="1200" dirty="0">
                    <a:solidFill>
                      <a:schemeClr val="tx1"/>
                    </a:solidFill>
                  </a:rPr>
                </a:br>
                <a:r>
                  <a:rPr lang="en-US" sz="1200" dirty="0">
                    <a:solidFill>
                      <a:schemeClr val="tx1"/>
                    </a:solidFill>
                  </a:rPr>
                  <a:t>	</a:t>
                </a:r>
                <a:r>
                  <a:rPr lang="en-US" dirty="0">
                    <a:solidFill>
                      <a:schemeClr val="tx1"/>
                    </a:solidFill>
                  </a:rPr>
                  <a:t>In particular,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sz="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A629F25-368B-D344-8E9A-EE391F5518E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763250" cy="5032375"/>
              </a:xfrm>
              <a:blipFill>
                <a:blip r:embed="rId2"/>
                <a:stretch>
                  <a:fillRect l="-1061" t="-20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32CE66CF-DB4F-1840-9013-01B36A5F95CC}"/>
              </a:ext>
            </a:extLst>
          </p:cNvPr>
          <p:cNvGrpSpPr/>
          <p:nvPr/>
        </p:nvGrpSpPr>
        <p:grpSpPr>
          <a:xfrm>
            <a:off x="8736269" y="5220773"/>
            <a:ext cx="3292007" cy="1517984"/>
            <a:chOff x="8143875" y="284013"/>
            <a:chExt cx="3814763" cy="1585235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044EFFC4-6D29-AB48-8F98-1AAD7A24A089}"/>
                </a:ext>
              </a:extLst>
            </p:cNvPr>
            <p:cNvSpPr/>
            <p:nvPr/>
          </p:nvSpPr>
          <p:spPr>
            <a:xfrm>
              <a:off x="8143875" y="284013"/>
              <a:ext cx="3814763" cy="158523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474E700C-2AAC-7946-BE6B-C5698042593D}"/>
                    </a:ext>
                  </a:extLst>
                </p:cNvPr>
                <p:cNvSpPr txBox="1"/>
                <p:nvPr/>
              </p:nvSpPr>
              <p:spPr>
                <a:xfrm>
                  <a:off x="8324815" y="414910"/>
                  <a:ext cx="3374876" cy="126201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>
                      <a:solidFill>
                        <a:schemeClr val="bg1"/>
                      </a:solidFill>
                    </a:rPr>
                    <a:t>A bit more accurately:</a:t>
                  </a:r>
                </a:p>
                <a:p>
                  <a:pPr marL="342900" indent="-342900">
                    <a:buFont typeface="Arial" panose="020B0604020202020204" pitchFamily="34" charset="0"/>
                    <a:buChar char="•"/>
                  </a:pPr>
                  <a:endParaRPr lang="en-US" sz="200" b="0" i="1" dirty="0">
                    <a:solidFill>
                      <a:schemeClr val="bg1"/>
                    </a:solidFill>
                    <a:latin typeface="Cambria Math" panose="02040503050406030204" pitchFamily="18" charset="0"/>
                  </a:endParaRPr>
                </a:p>
                <a:p>
                  <a:pPr marL="342900" indent="-342900"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nary>
                        <m:naryPr>
                          <m:chr m:val="∑"/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d>
                            <m:dPr>
                              <m:ctrlP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type m:val="noBar"/>
                                  <m:ctrlPr>
                                    <a:rPr lang="en-US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num>
                                <m:den>
                                  <m:r>
                                    <a:rPr lang="en-US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den>
                              </m:f>
                            </m:e>
                          </m:d>
                        </m:e>
                      </m:nary>
                    </m:oMath>
                  </a14:m>
                  <a:r>
                    <a:rPr lang="en-US" sz="2000" b="0" dirty="0">
                      <a:solidFill>
                        <a:schemeClr val="bg1"/>
                      </a:solidFill>
                    </a:rPr>
                    <a:t>, or</a:t>
                  </a:r>
                </a:p>
                <a:p>
                  <a:pPr marL="342900" indent="-342900">
                    <a:buFont typeface="Arial" panose="020B0604020202020204" pitchFamily="34" charset="0"/>
                    <a:buChar char="•"/>
                  </a:pPr>
                  <a:endParaRPr lang="en-US" sz="200" b="0" i="1" dirty="0">
                    <a:solidFill>
                      <a:schemeClr val="bg1"/>
                    </a:solidFill>
                    <a:latin typeface="Cambria Math" panose="02040503050406030204" pitchFamily="18" charset="0"/>
                  </a:endParaRPr>
                </a:p>
                <a:p>
                  <a:pPr marL="342900" indent="-342900">
                    <a:buFont typeface="Arial" panose="020B0604020202020204" pitchFamily="34" charset="0"/>
                    <a:buChar char="•"/>
                  </a:pPr>
                  <a:endParaRPr lang="en-US" sz="200" i="1" dirty="0">
                    <a:solidFill>
                      <a:schemeClr val="bg1"/>
                    </a:solidFill>
                    <a:latin typeface="Cambria Math" panose="02040503050406030204" pitchFamily="18" charset="0"/>
                  </a:endParaRPr>
                </a:p>
                <a:p>
                  <a:pPr marL="342900" indent="-342900">
                    <a:buFont typeface="Arial" panose="020B0604020202020204" pitchFamily="34" charset="0"/>
                    <a:buChar char="•"/>
                  </a:pPr>
                  <a:endParaRPr lang="en-US" sz="200" b="0" i="1" dirty="0">
                    <a:solidFill>
                      <a:schemeClr val="bg1"/>
                    </a:solidFill>
                    <a:latin typeface="Cambria Math" panose="02040503050406030204" pitchFamily="18" charset="0"/>
                  </a:endParaRPr>
                </a:p>
                <a:p>
                  <a:pPr marL="342900" indent="-342900"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sSup>
                        <m:sSup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a14:m>
                  <a:endParaRPr lang="en-US" sz="2000" b="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474E700C-2AAC-7946-BE6B-C569804259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24815" y="414910"/>
                  <a:ext cx="3374876" cy="1262011"/>
                </a:xfrm>
                <a:prstGeom prst="rect">
                  <a:avLst/>
                </a:prstGeom>
                <a:blipFill>
                  <a:blip r:embed="rId3"/>
                  <a:stretch>
                    <a:fillRect l="-2174" t="-9375" r="-1304" b="-2395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81FEA97-8292-F348-9396-455495FE6D28}"/>
              </a:ext>
            </a:extLst>
          </p:cNvPr>
          <p:cNvCxnSpPr>
            <a:cxnSpLocks/>
          </p:cNvCxnSpPr>
          <p:nvPr/>
        </p:nvCxnSpPr>
        <p:spPr>
          <a:xfrm>
            <a:off x="6096000" y="6476218"/>
            <a:ext cx="258908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6310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547FB2-FAAC-8446-908F-2CBC62F0BE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F4BBB5-AC7D-6249-91BE-6544CAE4B1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1200" dirty="0"/>
          </a:p>
          <a:p>
            <a:r>
              <a:rPr lang="en-US" dirty="0"/>
              <a:t>What are the break points for 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BD1126E-D701-6B48-B3A1-7A5399969409}"/>
              </a:ext>
            </a:extLst>
          </p:cNvPr>
          <p:cNvGrpSpPr/>
          <p:nvPr/>
        </p:nvGrpSpPr>
        <p:grpSpPr>
          <a:xfrm>
            <a:off x="713597" y="5432887"/>
            <a:ext cx="2884341" cy="936157"/>
            <a:chOff x="1921935" y="2835187"/>
            <a:chExt cx="7315200" cy="2713137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8F50A655-E870-754C-A9BF-5C3FCB0C097C}"/>
                </a:ext>
              </a:extLst>
            </p:cNvPr>
            <p:cNvGrpSpPr/>
            <p:nvPr/>
          </p:nvGrpSpPr>
          <p:grpSpPr>
            <a:xfrm>
              <a:off x="1921935" y="3988958"/>
              <a:ext cx="7315200" cy="893700"/>
              <a:chOff x="3869268" y="4141358"/>
              <a:chExt cx="7315200" cy="893700"/>
            </a:xfrm>
          </p:grpSpPr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9A1B26BF-97F1-9F4F-AF24-F6AA980EC9F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69268" y="4258291"/>
                <a:ext cx="7315200" cy="0"/>
              </a:xfrm>
              <a:prstGeom prst="straightConnector1">
                <a:avLst/>
              </a:prstGeom>
              <a:ln w="38100">
                <a:solidFill>
                  <a:schemeClr val="accent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383AF6D2-FF17-0B44-8737-BFAC6FEFA0DA}"/>
                  </a:ext>
                </a:extLst>
              </p:cNvPr>
              <p:cNvSpPr/>
              <p:nvPr/>
            </p:nvSpPr>
            <p:spPr>
              <a:xfrm>
                <a:off x="4419600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78AAE2E9-5906-8349-9659-FCBF5E47D04D}"/>
                  </a:ext>
                </a:extLst>
              </p:cNvPr>
              <p:cNvSpPr/>
              <p:nvPr/>
            </p:nvSpPr>
            <p:spPr>
              <a:xfrm>
                <a:off x="5088467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9E81EEAF-F253-234D-92E5-15042705E1AF}"/>
                  </a:ext>
                </a:extLst>
              </p:cNvPr>
              <p:cNvSpPr/>
              <p:nvPr/>
            </p:nvSpPr>
            <p:spPr>
              <a:xfrm>
                <a:off x="5757334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BB52EEBF-CCAA-334D-923D-47BAEA974802}"/>
                  </a:ext>
                </a:extLst>
              </p:cNvPr>
              <p:cNvSpPr/>
              <p:nvPr/>
            </p:nvSpPr>
            <p:spPr>
              <a:xfrm>
                <a:off x="6447367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9D4E63DB-A0FB-1B45-A946-A14253AD90C4}"/>
                  </a:ext>
                </a:extLst>
              </p:cNvPr>
              <p:cNvSpPr/>
              <p:nvPr/>
            </p:nvSpPr>
            <p:spPr>
              <a:xfrm>
                <a:off x="7116234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F4A48C47-7477-2D44-8A4D-B1934ECDF3BB}"/>
                  </a:ext>
                </a:extLst>
              </p:cNvPr>
              <p:cNvSpPr/>
              <p:nvPr/>
            </p:nvSpPr>
            <p:spPr>
              <a:xfrm>
                <a:off x="7785101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CEAD5E9-6F52-AF4E-849B-B3FDB594B681}"/>
                  </a:ext>
                </a:extLst>
              </p:cNvPr>
              <p:cNvSpPr txBox="1"/>
              <p:nvPr/>
            </p:nvSpPr>
            <p:spPr>
              <a:xfrm>
                <a:off x="8303685" y="4141358"/>
                <a:ext cx="389468" cy="6243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dirty="0"/>
                  <a:t>…</a:t>
                </a:r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4D9D819E-AA1E-BA49-8E7E-164AB43966CB}"/>
                  </a:ext>
                </a:extLst>
              </p:cNvPr>
              <p:cNvSpPr/>
              <p:nvPr/>
            </p:nvSpPr>
            <p:spPr>
              <a:xfrm>
                <a:off x="9076269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2108893E-D052-1245-8365-6A53B14E454D}"/>
                  </a:ext>
                </a:extLst>
              </p:cNvPr>
              <p:cNvSpPr/>
              <p:nvPr/>
            </p:nvSpPr>
            <p:spPr>
              <a:xfrm>
                <a:off x="9745136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04B1BDE2-5B72-9544-9714-E9DBFB9E7DED}"/>
                  </a:ext>
                </a:extLst>
              </p:cNvPr>
              <p:cNvSpPr/>
              <p:nvPr/>
            </p:nvSpPr>
            <p:spPr>
              <a:xfrm>
                <a:off x="10414003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67E9F1FD-C920-7B49-95D6-B271E00DC076}"/>
                      </a:ext>
                    </a:extLst>
                  </p:cNvPr>
                  <p:cNvSpPr txBox="1"/>
                  <p:nvPr/>
                </p:nvSpPr>
                <p:spPr>
                  <a:xfrm>
                    <a:off x="4292599" y="4410664"/>
                    <a:ext cx="389468" cy="62439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/>
                  </a:p>
                </p:txBody>
              </p:sp>
            </mc:Choice>
            <mc:Fallback xmlns=""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67E9F1FD-C920-7B49-95D6-B271E00DC07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92599" y="4410664"/>
                    <a:ext cx="389468" cy="624391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r="-2307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E7A2D931-00DC-3547-BCD6-9936B53F57F4}"/>
                      </a:ext>
                    </a:extLst>
                  </p:cNvPr>
                  <p:cNvSpPr txBox="1"/>
                  <p:nvPr/>
                </p:nvSpPr>
                <p:spPr>
                  <a:xfrm>
                    <a:off x="4981572" y="4410667"/>
                    <a:ext cx="389468" cy="62439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/>
                  </a:p>
                </p:txBody>
              </p:sp>
            </mc:Choice>
            <mc:Fallback xmlns=""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E7A2D931-00DC-3547-BCD6-9936B53F57F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981572" y="4410667"/>
                    <a:ext cx="389468" cy="624391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r="-3076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D1B2FB16-A8BF-BF44-AC4E-091D8FA8A220}"/>
                      </a:ext>
                    </a:extLst>
                  </p:cNvPr>
                  <p:cNvSpPr txBox="1"/>
                  <p:nvPr/>
                </p:nvSpPr>
                <p:spPr>
                  <a:xfrm>
                    <a:off x="5643035" y="4410667"/>
                    <a:ext cx="389468" cy="62439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/>
                  </a:p>
                </p:txBody>
              </p:sp>
            </mc:Choice>
            <mc:Fallback xmlns=""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D1B2FB16-A8BF-BF44-AC4E-091D8FA8A22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43035" y="4410667"/>
                    <a:ext cx="389468" cy="624391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r="-2307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FE9981CD-7F6C-F745-8707-395691B88DCB}"/>
                      </a:ext>
                    </a:extLst>
                  </p:cNvPr>
                  <p:cNvSpPr txBox="1"/>
                  <p:nvPr/>
                </p:nvSpPr>
                <p:spPr>
                  <a:xfrm>
                    <a:off x="10297399" y="4406754"/>
                    <a:ext cx="389468" cy="62439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/>
                  </a:p>
                </p:txBody>
              </p:sp>
            </mc:Choice>
            <mc:Fallback xmlns=""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FE9981CD-7F6C-F745-8707-395691B88DC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297399" y="4406754"/>
                    <a:ext cx="389468" cy="624391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r="-3846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74FE9ED3-79A9-5140-8F49-9B9044800028}"/>
                      </a:ext>
                    </a:extLst>
                  </p:cNvPr>
                  <p:cNvSpPr txBox="1"/>
                  <p:nvPr/>
                </p:nvSpPr>
                <p:spPr>
                  <a:xfrm>
                    <a:off x="6329809" y="4410667"/>
                    <a:ext cx="389468" cy="62439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/>
                  </a:p>
                </p:txBody>
              </p:sp>
            </mc:Choice>
            <mc:Fallback xmlns=""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74FE9ED3-79A9-5140-8F49-9B904480002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29809" y="4410667"/>
                    <a:ext cx="389468" cy="624391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r="-2307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77F89515-5149-9842-9902-A061A38F63B5}"/>
                      </a:ext>
                    </a:extLst>
                  </p:cNvPr>
                  <p:cNvSpPr txBox="1"/>
                  <p:nvPr/>
                </p:nvSpPr>
                <p:spPr>
                  <a:xfrm>
                    <a:off x="7010402" y="4410667"/>
                    <a:ext cx="389468" cy="62439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/>
                  </a:p>
                </p:txBody>
              </p:sp>
            </mc:Choice>
            <mc:Fallback xmlns=""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77F89515-5149-9842-9902-A061A38F63B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10402" y="4410667"/>
                    <a:ext cx="389468" cy="624391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r="-2307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0A767A91-7379-9548-940A-09D591F41592}"/>
                      </a:ext>
                    </a:extLst>
                  </p:cNvPr>
                  <p:cNvSpPr txBox="1"/>
                  <p:nvPr/>
                </p:nvSpPr>
                <p:spPr>
                  <a:xfrm>
                    <a:off x="7659207" y="4410667"/>
                    <a:ext cx="389468" cy="62439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/>
                  </a:p>
                </p:txBody>
              </p:sp>
            </mc:Choice>
            <mc:Fallback xmlns="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0A767A91-7379-9548-940A-09D591F4159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59207" y="4410667"/>
                    <a:ext cx="389468" cy="624391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r="-3076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5CAC3371-7824-3247-8FD8-F4364838DC46}"/>
                      </a:ext>
                    </a:extLst>
                  </p:cNvPr>
                  <p:cNvSpPr txBox="1"/>
                  <p:nvPr/>
                </p:nvSpPr>
                <p:spPr>
                  <a:xfrm>
                    <a:off x="8867500" y="4410511"/>
                    <a:ext cx="553003" cy="62439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/>
                  </a:p>
                </p:txBody>
              </p:sp>
            </mc:Choice>
            <mc:Fallback xmlns="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5CAC3371-7824-3247-8FD8-F4364838DC4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867500" y="4410511"/>
                    <a:ext cx="553003" cy="624393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r="-4444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DD02144E-02C3-7F40-8B4F-A887528F0A50}"/>
                      </a:ext>
                    </a:extLst>
                  </p:cNvPr>
                  <p:cNvSpPr txBox="1"/>
                  <p:nvPr/>
                </p:nvSpPr>
                <p:spPr>
                  <a:xfrm>
                    <a:off x="9548357" y="4406755"/>
                    <a:ext cx="621194" cy="62439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/>
                  </a:p>
                </p:txBody>
              </p:sp>
            </mc:Choice>
            <mc:Fallback xmlns=""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DD02144E-02C3-7F40-8B4F-A887528F0A5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548357" y="4406755"/>
                    <a:ext cx="621194" cy="624393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r="-2381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35C44CF5-F20E-2540-B329-C7C99EF821F6}"/>
                </a:ext>
              </a:extLst>
            </p:cNvPr>
            <p:cNvGrpSpPr/>
            <p:nvPr/>
          </p:nvGrpSpPr>
          <p:grpSpPr>
            <a:xfrm>
              <a:off x="1921935" y="3268295"/>
              <a:ext cx="7315200" cy="2280029"/>
              <a:chOff x="3869268" y="3420695"/>
              <a:chExt cx="7315200" cy="2280029"/>
            </a:xfrm>
          </p:grpSpPr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B0F224BC-CBF8-EC4A-BD8E-824A0AEF81C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31980" y="3655176"/>
                <a:ext cx="4352488" cy="0"/>
              </a:xfrm>
              <a:prstGeom prst="straightConnector1">
                <a:avLst/>
              </a:prstGeom>
              <a:ln w="7620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983F3E1C-90D7-5040-B818-259DBDE14DD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869268" y="3655176"/>
                <a:ext cx="2962712" cy="0"/>
              </a:xfrm>
              <a:prstGeom prst="straightConnector1">
                <a:avLst/>
              </a:prstGeom>
              <a:ln w="762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77344BC4-0248-6747-B851-998147F454F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27167" y="3420695"/>
                <a:ext cx="4813" cy="156572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DB4A647B-07FA-B143-9F1E-1BD0B2BA4865}"/>
                      </a:ext>
                    </a:extLst>
                  </p:cNvPr>
                  <p:cNvSpPr txBox="1"/>
                  <p:nvPr/>
                </p:nvSpPr>
                <p:spPr>
                  <a:xfrm>
                    <a:off x="6632433" y="5076332"/>
                    <a:ext cx="389468" cy="62439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oMath>
                      </m:oMathPara>
                    </a14:m>
                    <a:endParaRPr lang="en-US" sz="800" dirty="0"/>
                  </a:p>
                </p:txBody>
              </p:sp>
            </mc:Choice>
            <mc:Fallback xmlns=""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DB4A647B-07FA-B143-9F1E-1BD0B2BA486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632433" y="5076332"/>
                    <a:ext cx="389468" cy="624392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D18BF67-72E3-CF42-BE31-2A3DF5964691}"/>
                </a:ext>
              </a:extLst>
            </p:cNvPr>
            <p:cNvSpPr txBox="1"/>
            <p:nvPr/>
          </p:nvSpPr>
          <p:spPr>
            <a:xfrm>
              <a:off x="5172122" y="2835187"/>
              <a:ext cx="1533507" cy="6243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accent6"/>
                  </a:solidFill>
                </a:rPr>
                <a:t>Predict +1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F5B3198-2F66-C44B-AC20-B33792F5594E}"/>
                </a:ext>
              </a:extLst>
            </p:cNvPr>
            <p:cNvSpPr txBox="1"/>
            <p:nvPr/>
          </p:nvSpPr>
          <p:spPr>
            <a:xfrm>
              <a:off x="3574003" y="2835187"/>
              <a:ext cx="1484721" cy="6243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rgbClr val="FF0000"/>
                  </a:solidFill>
                </a:rPr>
                <a:t>Predict -1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81A1991-10EA-3E4F-8BF8-7A1091670FE1}"/>
              </a:ext>
            </a:extLst>
          </p:cNvPr>
          <p:cNvGrpSpPr/>
          <p:nvPr/>
        </p:nvGrpSpPr>
        <p:grpSpPr>
          <a:xfrm>
            <a:off x="4087161" y="5416492"/>
            <a:ext cx="2884342" cy="1037468"/>
            <a:chOff x="1752601" y="3367233"/>
            <a:chExt cx="7315200" cy="2631201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E1CA82DF-E896-E64D-A43B-B8942257507D}"/>
                </a:ext>
              </a:extLst>
            </p:cNvPr>
            <p:cNvGrpSpPr/>
            <p:nvPr/>
          </p:nvGrpSpPr>
          <p:grpSpPr>
            <a:xfrm>
              <a:off x="1752601" y="4517057"/>
              <a:ext cx="7315200" cy="815713"/>
              <a:chOff x="3869268" y="4141358"/>
              <a:chExt cx="7315200" cy="815713"/>
            </a:xfrm>
          </p:grpSpPr>
          <p:cxnSp>
            <p:nvCxnSpPr>
              <p:cNvPr id="49" name="Straight Arrow Connector 48">
                <a:extLst>
                  <a:ext uri="{FF2B5EF4-FFF2-40B4-BE49-F238E27FC236}">
                    <a16:creationId xmlns:a16="http://schemas.microsoft.com/office/drawing/2014/main" id="{E5A1B2D3-B91C-FF49-B160-32A9D6CDCDF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69268" y="4258291"/>
                <a:ext cx="7315200" cy="0"/>
              </a:xfrm>
              <a:prstGeom prst="straightConnector1">
                <a:avLst/>
              </a:prstGeom>
              <a:ln w="38100">
                <a:solidFill>
                  <a:schemeClr val="accent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883BDAF5-2DFF-9D42-B2FA-A7F80A2083FB}"/>
                  </a:ext>
                </a:extLst>
              </p:cNvPr>
              <p:cNvSpPr/>
              <p:nvPr/>
            </p:nvSpPr>
            <p:spPr>
              <a:xfrm>
                <a:off x="4419600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DAD0845B-0925-D848-B4AF-3A73589681C1}"/>
                  </a:ext>
                </a:extLst>
              </p:cNvPr>
              <p:cNvSpPr/>
              <p:nvPr/>
            </p:nvSpPr>
            <p:spPr>
              <a:xfrm>
                <a:off x="5088467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34DDEA48-5CD0-3F49-B657-3EADF9095F18}"/>
                  </a:ext>
                </a:extLst>
              </p:cNvPr>
              <p:cNvSpPr/>
              <p:nvPr/>
            </p:nvSpPr>
            <p:spPr>
              <a:xfrm>
                <a:off x="5757334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3650FA09-6971-D348-9327-6F2B0A23872F}"/>
                  </a:ext>
                </a:extLst>
              </p:cNvPr>
              <p:cNvSpPr/>
              <p:nvPr/>
            </p:nvSpPr>
            <p:spPr>
              <a:xfrm>
                <a:off x="6447367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2E0E14EA-1484-8741-833C-27B19A88C1E4}"/>
                  </a:ext>
                </a:extLst>
              </p:cNvPr>
              <p:cNvSpPr/>
              <p:nvPr/>
            </p:nvSpPr>
            <p:spPr>
              <a:xfrm>
                <a:off x="7116234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88F38487-F25A-A144-8B59-B33095756C9A}"/>
                  </a:ext>
                </a:extLst>
              </p:cNvPr>
              <p:cNvSpPr/>
              <p:nvPr/>
            </p:nvSpPr>
            <p:spPr>
              <a:xfrm>
                <a:off x="7785101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54F4E231-A541-224B-92C9-DA2ABA69449F}"/>
                  </a:ext>
                </a:extLst>
              </p:cNvPr>
              <p:cNvSpPr txBox="1"/>
              <p:nvPr/>
            </p:nvSpPr>
            <p:spPr>
              <a:xfrm>
                <a:off x="8303686" y="4141358"/>
                <a:ext cx="389468" cy="5464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dirty="0"/>
                  <a:t>…</a:t>
                </a:r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F5C8EA2D-BC98-8948-89E7-9B3D21C71558}"/>
                  </a:ext>
                </a:extLst>
              </p:cNvPr>
              <p:cNvSpPr/>
              <p:nvPr/>
            </p:nvSpPr>
            <p:spPr>
              <a:xfrm>
                <a:off x="9076269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E1FD163F-2CE3-E945-A1E8-3026F9BC7C60}"/>
                  </a:ext>
                </a:extLst>
              </p:cNvPr>
              <p:cNvSpPr/>
              <p:nvPr/>
            </p:nvSpPr>
            <p:spPr>
              <a:xfrm>
                <a:off x="9745136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B059E382-DB56-5F42-8527-7BA0D6131F88}"/>
                  </a:ext>
                </a:extLst>
              </p:cNvPr>
              <p:cNvSpPr/>
              <p:nvPr/>
            </p:nvSpPr>
            <p:spPr>
              <a:xfrm>
                <a:off x="10414003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0" name="TextBox 59">
                    <a:extLst>
                      <a:ext uri="{FF2B5EF4-FFF2-40B4-BE49-F238E27FC236}">
                        <a16:creationId xmlns:a16="http://schemas.microsoft.com/office/drawing/2014/main" id="{7F9FA095-1FAF-1344-A0FC-FC5BC13432A0}"/>
                      </a:ext>
                    </a:extLst>
                  </p:cNvPr>
                  <p:cNvSpPr txBox="1"/>
                  <p:nvPr/>
                </p:nvSpPr>
                <p:spPr>
                  <a:xfrm>
                    <a:off x="4292599" y="4410664"/>
                    <a:ext cx="389468" cy="54640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/>
                  </a:p>
                </p:txBody>
              </p:sp>
            </mc:Choice>
            <mc:Fallback xmlns="">
              <p:sp>
                <p:nvSpPr>
                  <p:cNvPr id="60" name="TextBox 59">
                    <a:extLst>
                      <a:ext uri="{FF2B5EF4-FFF2-40B4-BE49-F238E27FC236}">
                        <a16:creationId xmlns:a16="http://schemas.microsoft.com/office/drawing/2014/main" id="{7F9FA095-1FAF-1344-A0FC-FC5BC13432A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92599" y="4410664"/>
                    <a:ext cx="389468" cy="546404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r="-1538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1" name="TextBox 60">
                    <a:extLst>
                      <a:ext uri="{FF2B5EF4-FFF2-40B4-BE49-F238E27FC236}">
                        <a16:creationId xmlns:a16="http://schemas.microsoft.com/office/drawing/2014/main" id="{4DD4C607-D7FC-9F44-9F0B-BBB8158F5BF4}"/>
                      </a:ext>
                    </a:extLst>
                  </p:cNvPr>
                  <p:cNvSpPr txBox="1"/>
                  <p:nvPr/>
                </p:nvSpPr>
                <p:spPr>
                  <a:xfrm>
                    <a:off x="4981574" y="4410667"/>
                    <a:ext cx="389468" cy="54640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/>
                  </a:p>
                </p:txBody>
              </p:sp>
            </mc:Choice>
            <mc:Fallback xmlns="">
              <p:sp>
                <p:nvSpPr>
                  <p:cNvPr id="61" name="TextBox 60">
                    <a:extLst>
                      <a:ext uri="{FF2B5EF4-FFF2-40B4-BE49-F238E27FC236}">
                        <a16:creationId xmlns:a16="http://schemas.microsoft.com/office/drawing/2014/main" id="{4DD4C607-D7FC-9F44-9F0B-BBB8158F5BF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981574" y="4410667"/>
                    <a:ext cx="389468" cy="546404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r="-2307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2" name="TextBox 61">
                    <a:extLst>
                      <a:ext uri="{FF2B5EF4-FFF2-40B4-BE49-F238E27FC236}">
                        <a16:creationId xmlns:a16="http://schemas.microsoft.com/office/drawing/2014/main" id="{A0A3214D-01C1-2C4E-BA71-7A127F60848C}"/>
                      </a:ext>
                    </a:extLst>
                  </p:cNvPr>
                  <p:cNvSpPr txBox="1"/>
                  <p:nvPr/>
                </p:nvSpPr>
                <p:spPr>
                  <a:xfrm>
                    <a:off x="5643034" y="4410667"/>
                    <a:ext cx="389468" cy="54640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/>
                  </a:p>
                </p:txBody>
              </p:sp>
            </mc:Choice>
            <mc:Fallback xmlns="">
              <p:sp>
                <p:nvSpPr>
                  <p:cNvPr id="62" name="TextBox 61">
                    <a:extLst>
                      <a:ext uri="{FF2B5EF4-FFF2-40B4-BE49-F238E27FC236}">
                        <a16:creationId xmlns:a16="http://schemas.microsoft.com/office/drawing/2014/main" id="{A0A3214D-01C1-2C4E-BA71-7A127F60848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43034" y="4410667"/>
                    <a:ext cx="389468" cy="546404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 r="-3076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3" name="TextBox 62">
                    <a:extLst>
                      <a:ext uri="{FF2B5EF4-FFF2-40B4-BE49-F238E27FC236}">
                        <a16:creationId xmlns:a16="http://schemas.microsoft.com/office/drawing/2014/main" id="{2C5EE77B-188E-1E43-9131-B22E67E0FCA7}"/>
                      </a:ext>
                    </a:extLst>
                  </p:cNvPr>
                  <p:cNvSpPr txBox="1"/>
                  <p:nvPr/>
                </p:nvSpPr>
                <p:spPr>
                  <a:xfrm>
                    <a:off x="10297400" y="4406753"/>
                    <a:ext cx="389468" cy="54640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/>
                  </a:p>
                </p:txBody>
              </p:sp>
            </mc:Choice>
            <mc:Fallback xmlns="">
              <p:sp>
                <p:nvSpPr>
                  <p:cNvPr id="63" name="TextBox 62">
                    <a:extLst>
                      <a:ext uri="{FF2B5EF4-FFF2-40B4-BE49-F238E27FC236}">
                        <a16:creationId xmlns:a16="http://schemas.microsoft.com/office/drawing/2014/main" id="{2C5EE77B-188E-1E43-9131-B22E67E0FCA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297400" y="4406753"/>
                    <a:ext cx="389468" cy="546404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 r="-3076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1240363E-9DD0-0344-9D89-2625EB001082}"/>
                      </a:ext>
                    </a:extLst>
                  </p:cNvPr>
                  <p:cNvSpPr txBox="1"/>
                  <p:nvPr/>
                </p:nvSpPr>
                <p:spPr>
                  <a:xfrm>
                    <a:off x="6329811" y="4410667"/>
                    <a:ext cx="389468" cy="54640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/>
                  </a:p>
                </p:txBody>
              </p:sp>
            </mc:Choice>
            <mc:Fallback xmlns=""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1240363E-9DD0-0344-9D89-2625EB00108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29811" y="4410667"/>
                    <a:ext cx="389468" cy="546404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 r="-2307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5" name="TextBox 64">
                    <a:extLst>
                      <a:ext uri="{FF2B5EF4-FFF2-40B4-BE49-F238E27FC236}">
                        <a16:creationId xmlns:a16="http://schemas.microsoft.com/office/drawing/2014/main" id="{12B40BC7-D13E-AA41-9365-AC77AB318C5C}"/>
                      </a:ext>
                    </a:extLst>
                  </p:cNvPr>
                  <p:cNvSpPr txBox="1"/>
                  <p:nvPr/>
                </p:nvSpPr>
                <p:spPr>
                  <a:xfrm>
                    <a:off x="7010401" y="4410667"/>
                    <a:ext cx="389468" cy="54640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/>
                  </a:p>
                </p:txBody>
              </p:sp>
            </mc:Choice>
            <mc:Fallback xmlns="">
              <p:sp>
                <p:nvSpPr>
                  <p:cNvPr id="65" name="TextBox 64">
                    <a:extLst>
                      <a:ext uri="{FF2B5EF4-FFF2-40B4-BE49-F238E27FC236}">
                        <a16:creationId xmlns:a16="http://schemas.microsoft.com/office/drawing/2014/main" id="{12B40BC7-D13E-AA41-9365-AC77AB318C5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10401" y="4410667"/>
                    <a:ext cx="389468" cy="546404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 r="-2307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6" name="TextBox 65">
                    <a:extLst>
                      <a:ext uri="{FF2B5EF4-FFF2-40B4-BE49-F238E27FC236}">
                        <a16:creationId xmlns:a16="http://schemas.microsoft.com/office/drawing/2014/main" id="{907E70A3-5DA6-4C49-8457-06E76580EA40}"/>
                      </a:ext>
                    </a:extLst>
                  </p:cNvPr>
                  <p:cNvSpPr txBox="1"/>
                  <p:nvPr/>
                </p:nvSpPr>
                <p:spPr>
                  <a:xfrm>
                    <a:off x="7659208" y="4410667"/>
                    <a:ext cx="389468" cy="54640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/>
                  </a:p>
                </p:txBody>
              </p:sp>
            </mc:Choice>
            <mc:Fallback xmlns="">
              <p:sp>
                <p:nvSpPr>
                  <p:cNvPr id="66" name="TextBox 65">
                    <a:extLst>
                      <a:ext uri="{FF2B5EF4-FFF2-40B4-BE49-F238E27FC236}">
                        <a16:creationId xmlns:a16="http://schemas.microsoft.com/office/drawing/2014/main" id="{907E70A3-5DA6-4C49-8457-06E76580EA4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59208" y="4410667"/>
                    <a:ext cx="389468" cy="546404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 r="-3076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7" name="TextBox 66">
                    <a:extLst>
                      <a:ext uri="{FF2B5EF4-FFF2-40B4-BE49-F238E27FC236}">
                        <a16:creationId xmlns:a16="http://schemas.microsoft.com/office/drawing/2014/main" id="{C40CED82-D660-AD41-BCFA-AD009641CFDB}"/>
                      </a:ext>
                    </a:extLst>
                  </p:cNvPr>
                  <p:cNvSpPr txBox="1"/>
                  <p:nvPr/>
                </p:nvSpPr>
                <p:spPr>
                  <a:xfrm>
                    <a:off x="8867498" y="4410512"/>
                    <a:ext cx="553003" cy="54640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/>
                  </a:p>
                </p:txBody>
              </p:sp>
            </mc:Choice>
            <mc:Fallback xmlns="">
              <p:sp>
                <p:nvSpPr>
                  <p:cNvPr id="67" name="TextBox 66">
                    <a:extLst>
                      <a:ext uri="{FF2B5EF4-FFF2-40B4-BE49-F238E27FC236}">
                        <a16:creationId xmlns:a16="http://schemas.microsoft.com/office/drawing/2014/main" id="{C40CED82-D660-AD41-BCFA-AD009641CFD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867498" y="4410512"/>
                    <a:ext cx="553003" cy="546403"/>
                  </a:xfrm>
                  <a:prstGeom prst="rect">
                    <a:avLst/>
                  </a:prstGeom>
                  <a:blipFill>
                    <a:blip r:embed="rId21"/>
                    <a:stretch>
                      <a:fillRect r="-4444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8" name="TextBox 67">
                    <a:extLst>
                      <a:ext uri="{FF2B5EF4-FFF2-40B4-BE49-F238E27FC236}">
                        <a16:creationId xmlns:a16="http://schemas.microsoft.com/office/drawing/2014/main" id="{83C7A5F4-EEA8-F34C-ABD1-D2C9F2842BA8}"/>
                      </a:ext>
                    </a:extLst>
                  </p:cNvPr>
                  <p:cNvSpPr txBox="1"/>
                  <p:nvPr/>
                </p:nvSpPr>
                <p:spPr>
                  <a:xfrm>
                    <a:off x="9548355" y="4406754"/>
                    <a:ext cx="621193" cy="54640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/>
                  </a:p>
                </p:txBody>
              </p:sp>
            </mc:Choice>
            <mc:Fallback xmlns="">
              <p:sp>
                <p:nvSpPr>
                  <p:cNvPr id="68" name="TextBox 67">
                    <a:extLst>
                      <a:ext uri="{FF2B5EF4-FFF2-40B4-BE49-F238E27FC236}">
                        <a16:creationId xmlns:a16="http://schemas.microsoft.com/office/drawing/2014/main" id="{83C7A5F4-EEA8-F34C-ABD1-D2C9F2842BA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548355" y="4406754"/>
                    <a:ext cx="621193" cy="546404"/>
                  </a:xfrm>
                  <a:prstGeom prst="rect">
                    <a:avLst/>
                  </a:prstGeom>
                  <a:blipFill>
                    <a:blip r:embed="rId22"/>
                    <a:stretch>
                      <a:fillRect r="-30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E4AF50FF-EDA3-784F-BBEE-BD3A5B5DD8F1}"/>
                </a:ext>
              </a:extLst>
            </p:cNvPr>
            <p:cNvGrpSpPr/>
            <p:nvPr/>
          </p:nvGrpSpPr>
          <p:grpSpPr>
            <a:xfrm>
              <a:off x="1752601" y="3796394"/>
              <a:ext cx="7315200" cy="2202040"/>
              <a:chOff x="3869268" y="3420695"/>
              <a:chExt cx="7315200" cy="220204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6A55C1EC-476E-764F-AF32-A246884950BE}"/>
                  </a:ext>
                </a:extLst>
              </p:cNvPr>
              <p:cNvGrpSpPr/>
              <p:nvPr/>
            </p:nvGrpSpPr>
            <p:grpSpPr>
              <a:xfrm>
                <a:off x="3869268" y="3420695"/>
                <a:ext cx="7315200" cy="2202040"/>
                <a:chOff x="3869268" y="3420695"/>
                <a:chExt cx="7315200" cy="2202040"/>
              </a:xfrm>
            </p:grpSpPr>
            <p:cxnSp>
              <p:nvCxnSpPr>
                <p:cNvPr id="43" name="Straight Arrow Connector 42">
                  <a:extLst>
                    <a:ext uri="{FF2B5EF4-FFF2-40B4-BE49-F238E27FC236}">
                      <a16:creationId xmlns:a16="http://schemas.microsoft.com/office/drawing/2014/main" id="{DEE65263-2562-2341-8D84-37376FA5B83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515567" y="3655176"/>
                  <a:ext cx="1668901" cy="0"/>
                </a:xfrm>
                <a:prstGeom prst="straightConnector1">
                  <a:avLst/>
                </a:prstGeom>
                <a:ln w="7620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Straight Arrow Connector 43">
                  <a:extLst>
                    <a:ext uri="{FF2B5EF4-FFF2-40B4-BE49-F238E27FC236}">
                      <a16:creationId xmlns:a16="http://schemas.microsoft.com/office/drawing/2014/main" id="{C43E583D-21D3-1D40-8130-3060A4A3289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869268" y="3655176"/>
                  <a:ext cx="2962712" cy="0"/>
                </a:xfrm>
                <a:prstGeom prst="straightConnector1">
                  <a:avLst/>
                </a:prstGeom>
                <a:ln w="7620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Straight Connector 44">
                  <a:extLst>
                    <a:ext uri="{FF2B5EF4-FFF2-40B4-BE49-F238E27FC236}">
                      <a16:creationId xmlns:a16="http://schemas.microsoft.com/office/drawing/2014/main" id="{7FFF835E-5F52-7046-8527-6C8F5EF3CC2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827167" y="3420695"/>
                  <a:ext cx="4813" cy="1565729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6" name="TextBox 45">
                      <a:extLst>
                        <a:ext uri="{FF2B5EF4-FFF2-40B4-BE49-F238E27FC236}">
                          <a16:creationId xmlns:a16="http://schemas.microsoft.com/office/drawing/2014/main" id="{D8E40A9F-5688-734E-AB57-3458CB874EA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632432" y="5076331"/>
                      <a:ext cx="389468" cy="54640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8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oMath>
                        </m:oMathPara>
                      </a14:m>
                      <a:endParaRPr lang="en-US" sz="800" dirty="0"/>
                    </a:p>
                  </p:txBody>
                </p:sp>
              </mc:Choice>
              <mc:Fallback xmlns="">
                <p:sp>
                  <p:nvSpPr>
                    <p:cNvPr id="46" name="TextBox 45">
                      <a:extLst>
                        <a:ext uri="{FF2B5EF4-FFF2-40B4-BE49-F238E27FC236}">
                          <a16:creationId xmlns:a16="http://schemas.microsoft.com/office/drawing/2014/main" id="{D8E40A9F-5688-734E-AB57-3458CB874EAE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632432" y="5076331"/>
                      <a:ext cx="389468" cy="546404"/>
                    </a:xfrm>
                    <a:prstGeom prst="rect">
                      <a:avLst/>
                    </a:prstGeom>
                    <a:blipFill>
                      <a:blip r:embed="rId23"/>
                      <a:stretch>
                        <a:fillRect r="-769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47" name="Straight Connector 46">
                  <a:extLst>
                    <a:ext uri="{FF2B5EF4-FFF2-40B4-BE49-F238E27FC236}">
                      <a16:creationId xmlns:a16="http://schemas.microsoft.com/office/drawing/2014/main" id="{F47154EC-5525-1C46-A3BB-FED4AD1F6CC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515567" y="3420695"/>
                  <a:ext cx="4813" cy="1565729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8" name="TextBox 47">
                      <a:extLst>
                        <a:ext uri="{FF2B5EF4-FFF2-40B4-BE49-F238E27FC236}">
                          <a16:creationId xmlns:a16="http://schemas.microsoft.com/office/drawing/2014/main" id="{778715D6-F4D4-8944-8983-A19D34AD4E6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320832" y="5076331"/>
                      <a:ext cx="389468" cy="54640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8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oMath>
                        </m:oMathPara>
                      </a14:m>
                      <a:endParaRPr lang="en-US" sz="800" dirty="0"/>
                    </a:p>
                  </p:txBody>
                </p:sp>
              </mc:Choice>
              <mc:Fallback xmlns="">
                <p:sp>
                  <p:nvSpPr>
                    <p:cNvPr id="48" name="TextBox 47">
                      <a:extLst>
                        <a:ext uri="{FF2B5EF4-FFF2-40B4-BE49-F238E27FC236}">
                          <a16:creationId xmlns:a16="http://schemas.microsoft.com/office/drawing/2014/main" id="{778715D6-F4D4-8944-8983-A19D34AD4E68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320832" y="5076331"/>
                      <a:ext cx="389468" cy="546404"/>
                    </a:xfrm>
                    <a:prstGeom prst="rect">
                      <a:avLst/>
                    </a:prstGeom>
                    <a:blipFill>
                      <a:blip r:embed="rId24"/>
                      <a:stretch>
                        <a:fillRect r="-769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9D2ED3F6-77D7-6C4A-AAA0-F08843A3595D}"/>
                  </a:ext>
                </a:extLst>
              </p:cNvPr>
              <p:cNvCxnSpPr/>
              <p:nvPr/>
            </p:nvCxnSpPr>
            <p:spPr>
              <a:xfrm>
                <a:off x="6827167" y="3655176"/>
                <a:ext cx="2688400" cy="0"/>
              </a:xfrm>
              <a:prstGeom prst="line">
                <a:avLst/>
              </a:prstGeom>
              <a:ln w="762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CCEAB01-8890-8146-B473-9E5EF0113526}"/>
                </a:ext>
              </a:extLst>
            </p:cNvPr>
            <p:cNvSpPr txBox="1"/>
            <p:nvPr/>
          </p:nvSpPr>
          <p:spPr>
            <a:xfrm>
              <a:off x="5500509" y="3367233"/>
              <a:ext cx="1533507" cy="5464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accent6"/>
                  </a:solidFill>
                </a:rPr>
                <a:t>Predict +1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98B769A-7287-8540-B517-A2430B5B2C73}"/>
                </a:ext>
              </a:extLst>
            </p:cNvPr>
            <p:cNvSpPr txBox="1"/>
            <p:nvPr/>
          </p:nvSpPr>
          <p:spPr>
            <a:xfrm>
              <a:off x="3217606" y="3367233"/>
              <a:ext cx="1484721" cy="5464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rgbClr val="FF0000"/>
                  </a:solidFill>
                </a:rPr>
                <a:t>Predict -1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AACF513D-1E86-6A4B-B482-CB332B57528B}"/>
                </a:ext>
              </a:extLst>
            </p:cNvPr>
            <p:cNvSpPr txBox="1"/>
            <p:nvPr/>
          </p:nvSpPr>
          <p:spPr>
            <a:xfrm>
              <a:off x="7480375" y="3367233"/>
              <a:ext cx="1484721" cy="5464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rgbClr val="FF0000"/>
                  </a:solidFill>
                </a:rPr>
                <a:t>Predict -1</a:t>
              </a: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E656BE32-A305-1C4F-B5A2-2677F364E72A}"/>
              </a:ext>
            </a:extLst>
          </p:cNvPr>
          <p:cNvGrpSpPr/>
          <p:nvPr/>
        </p:nvGrpSpPr>
        <p:grpSpPr>
          <a:xfrm>
            <a:off x="7712547" y="5447078"/>
            <a:ext cx="1671694" cy="1112218"/>
            <a:chOff x="7717374" y="4558305"/>
            <a:chExt cx="2025994" cy="1317958"/>
          </a:xfrm>
        </p:grpSpPr>
        <p:sp>
          <p:nvSpPr>
            <p:cNvPr id="70" name="Freeform 69">
              <a:extLst>
                <a:ext uri="{FF2B5EF4-FFF2-40B4-BE49-F238E27FC236}">
                  <a16:creationId xmlns:a16="http://schemas.microsoft.com/office/drawing/2014/main" id="{2D4FB639-49F8-3D42-954F-94AFB185DBCB}"/>
                </a:ext>
              </a:extLst>
            </p:cNvPr>
            <p:cNvSpPr/>
            <p:nvPr/>
          </p:nvSpPr>
          <p:spPr>
            <a:xfrm>
              <a:off x="7717374" y="4558305"/>
              <a:ext cx="1247770" cy="1317958"/>
            </a:xfrm>
            <a:custGeom>
              <a:avLst/>
              <a:gdLst>
                <a:gd name="connsiteX0" fmla="*/ 10886 w 2155372"/>
                <a:gd name="connsiteY0" fmla="*/ 0 h 2492829"/>
                <a:gd name="connsiteX1" fmla="*/ 2155372 w 2155372"/>
                <a:gd name="connsiteY1" fmla="*/ 0 h 2492829"/>
                <a:gd name="connsiteX2" fmla="*/ 1077686 w 2155372"/>
                <a:gd name="connsiteY2" fmla="*/ 2492829 h 2492829"/>
                <a:gd name="connsiteX3" fmla="*/ 0 w 2155372"/>
                <a:gd name="connsiteY3" fmla="*/ 2035629 h 2492829"/>
                <a:gd name="connsiteX4" fmla="*/ 10886 w 2155372"/>
                <a:gd name="connsiteY4" fmla="*/ 0 h 2492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55372" h="2492829">
                  <a:moveTo>
                    <a:pt x="10886" y="0"/>
                  </a:moveTo>
                  <a:lnTo>
                    <a:pt x="2155372" y="0"/>
                  </a:lnTo>
                  <a:lnTo>
                    <a:pt x="1077686" y="2492829"/>
                  </a:lnTo>
                  <a:lnTo>
                    <a:pt x="0" y="2035629"/>
                  </a:lnTo>
                  <a:cubicBezTo>
                    <a:pt x="3629" y="1357086"/>
                    <a:pt x="7257" y="678543"/>
                    <a:pt x="1088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 err="1">
                  <a:solidFill>
                    <a:schemeClr val="tx1"/>
                  </a:solidFill>
                </a:rPr>
                <a:t>Predcit</a:t>
              </a:r>
              <a:r>
                <a:rPr lang="en-US" sz="800" dirty="0">
                  <a:solidFill>
                    <a:schemeClr val="tx1"/>
                  </a:solidFill>
                </a:rPr>
                <a:t> +1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08778A34-D57B-DC47-9796-696A33EE1F2D}"/>
                </a:ext>
              </a:extLst>
            </p:cNvPr>
            <p:cNvSpPr txBox="1"/>
            <p:nvPr/>
          </p:nvSpPr>
          <p:spPr>
            <a:xfrm>
              <a:off x="8864930" y="5078783"/>
              <a:ext cx="878438" cy="5716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/>
                <a:t>Predict -1</a:t>
              </a:r>
            </a:p>
          </p:txBody>
        </p:sp>
      </p:grpSp>
      <p:pic>
        <p:nvPicPr>
          <p:cNvPr id="72" name="Picture 71">
            <a:extLst>
              <a:ext uri="{FF2B5EF4-FFF2-40B4-BE49-F238E27FC236}">
                <a16:creationId xmlns:a16="http://schemas.microsoft.com/office/drawing/2014/main" id="{EC6463C3-0A14-924F-84E7-7434BC185553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4533" y="5296164"/>
            <a:ext cx="1349656" cy="1369504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DE4FA2FB-74C0-754B-93DE-3313095ABEC8}"/>
              </a:ext>
            </a:extLst>
          </p:cNvPr>
          <p:cNvSpPr txBox="1"/>
          <p:nvPr/>
        </p:nvSpPr>
        <p:spPr>
          <a:xfrm>
            <a:off x="605935" y="4804168"/>
            <a:ext cx="1614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 Positive Rays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493662ED-85A2-A647-9D12-12584AA5037A}"/>
              </a:ext>
            </a:extLst>
          </p:cNvPr>
          <p:cNvSpPr txBox="1"/>
          <p:nvPr/>
        </p:nvSpPr>
        <p:spPr>
          <a:xfrm>
            <a:off x="4077981" y="4804168"/>
            <a:ext cx="19945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 Positive Intervals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AAF5E66C-EE20-7548-9A4B-64A185EA75CB}"/>
              </a:ext>
            </a:extLst>
          </p:cNvPr>
          <p:cNvSpPr txBox="1"/>
          <p:nvPr/>
        </p:nvSpPr>
        <p:spPr>
          <a:xfrm>
            <a:off x="7497837" y="4804168"/>
            <a:ext cx="1528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3. Convex Sets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0BBC66FC-B882-5740-9F3F-F1385F3EB66D}"/>
              </a:ext>
            </a:extLst>
          </p:cNvPr>
          <p:cNvSpPr txBox="1"/>
          <p:nvPr/>
        </p:nvSpPr>
        <p:spPr>
          <a:xfrm>
            <a:off x="10119117" y="4803742"/>
            <a:ext cx="1832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4. 2-D Perceptron</a:t>
            </a:r>
          </a:p>
        </p:txBody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id="{D4027D34-1E95-B448-BCF0-01830C0B97FF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504331" y="1477328"/>
            <a:ext cx="5458649" cy="136950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306CC504-0014-6247-BEF6-CB9FDFC36652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579340" y="1477328"/>
            <a:ext cx="5705289" cy="220972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07360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3" grpId="0"/>
      <p:bldP spid="74" grpId="0"/>
      <p:bldP spid="75" grpId="0"/>
      <p:bldP spid="7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547FB2-FAAC-8446-908F-2CBC62F0BE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F4BBB5-AC7D-6249-91BE-6544CAE4B1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352C49-8860-DB4A-9788-F7CC23E33D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4331" y="1477328"/>
            <a:ext cx="5458649" cy="1369504"/>
          </a:xfrm>
          <a:prstGeom prst="rect">
            <a:avLst/>
          </a:prstGeom>
          <a:ln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Content Placeholder 6">
                <a:extLst>
                  <a:ext uri="{FF2B5EF4-FFF2-40B4-BE49-F238E27FC236}">
                    <a16:creationId xmlns:a16="http://schemas.microsoft.com/office/drawing/2014/main" id="{56A4DC39-AD03-F248-B2DE-CF7F6E4CC61A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345526248"/>
                  </p:ext>
                </p:extLst>
              </p:nvPr>
            </p:nvGraphicFramePr>
            <p:xfrm>
              <a:off x="1060369" y="4164204"/>
              <a:ext cx="11573171" cy="22860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687100">
                      <a:extLst>
                        <a:ext uri="{9D8B030D-6E8A-4147-A177-3AD203B41FA5}">
                          <a16:colId xmlns:a16="http://schemas.microsoft.com/office/drawing/2014/main" val="122569488"/>
                        </a:ext>
                      </a:extLst>
                    </a:gridCol>
                    <a:gridCol w="1002845">
                      <a:extLst>
                        <a:ext uri="{9D8B030D-6E8A-4147-A177-3AD203B41FA5}">
                          <a16:colId xmlns:a16="http://schemas.microsoft.com/office/drawing/2014/main" val="656484145"/>
                        </a:ext>
                      </a:extLst>
                    </a:gridCol>
                    <a:gridCol w="847474">
                      <a:extLst>
                        <a:ext uri="{9D8B030D-6E8A-4147-A177-3AD203B41FA5}">
                          <a16:colId xmlns:a16="http://schemas.microsoft.com/office/drawing/2014/main" val="486031089"/>
                        </a:ext>
                      </a:extLst>
                    </a:gridCol>
                    <a:gridCol w="974595">
                      <a:extLst>
                        <a:ext uri="{9D8B030D-6E8A-4147-A177-3AD203B41FA5}">
                          <a16:colId xmlns:a16="http://schemas.microsoft.com/office/drawing/2014/main" val="676008107"/>
                        </a:ext>
                      </a:extLst>
                    </a:gridCol>
                    <a:gridCol w="932222">
                      <a:extLst>
                        <a:ext uri="{9D8B030D-6E8A-4147-A177-3AD203B41FA5}">
                          <a16:colId xmlns:a16="http://schemas.microsoft.com/office/drawing/2014/main" val="2840544668"/>
                        </a:ext>
                      </a:extLst>
                    </a:gridCol>
                    <a:gridCol w="1045218">
                      <a:extLst>
                        <a:ext uri="{9D8B030D-6E8A-4147-A177-3AD203B41FA5}">
                          <a16:colId xmlns:a16="http://schemas.microsoft.com/office/drawing/2014/main" val="4113077336"/>
                        </a:ext>
                      </a:extLst>
                    </a:gridCol>
                    <a:gridCol w="2118506">
                      <a:extLst>
                        <a:ext uri="{9D8B030D-6E8A-4147-A177-3AD203B41FA5}">
                          <a16:colId xmlns:a16="http://schemas.microsoft.com/office/drawing/2014/main" val="3369366584"/>
                        </a:ext>
                      </a:extLst>
                    </a:gridCol>
                    <a:gridCol w="1965211">
                      <a:extLst>
                        <a:ext uri="{9D8B030D-6E8A-4147-A177-3AD203B41FA5}">
                          <a16:colId xmlns:a16="http://schemas.microsoft.com/office/drawing/2014/main" val="80140418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N=1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N=2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N=3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N=4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N=5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Break Points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VC Dimension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79448680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Positive Rays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3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4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5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6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240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=2,3,4,…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324892335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Positive Intervals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240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=3,4,5,…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90696581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Convex Sets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32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None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238738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2D Perceptron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?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240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=4,5,6,…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844794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Content Placeholder 6">
                <a:extLst>
                  <a:ext uri="{FF2B5EF4-FFF2-40B4-BE49-F238E27FC236}">
                    <a16:creationId xmlns:a16="http://schemas.microsoft.com/office/drawing/2014/main" id="{56A4DC39-AD03-F248-B2DE-CF7F6E4CC61A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345526248"/>
                  </p:ext>
                </p:extLst>
              </p:nvPr>
            </p:nvGraphicFramePr>
            <p:xfrm>
              <a:off x="1060369" y="4164204"/>
              <a:ext cx="11573171" cy="22860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687100">
                      <a:extLst>
                        <a:ext uri="{9D8B030D-6E8A-4147-A177-3AD203B41FA5}">
                          <a16:colId xmlns:a16="http://schemas.microsoft.com/office/drawing/2014/main" val="122569488"/>
                        </a:ext>
                      </a:extLst>
                    </a:gridCol>
                    <a:gridCol w="1002845">
                      <a:extLst>
                        <a:ext uri="{9D8B030D-6E8A-4147-A177-3AD203B41FA5}">
                          <a16:colId xmlns:a16="http://schemas.microsoft.com/office/drawing/2014/main" val="656484145"/>
                        </a:ext>
                      </a:extLst>
                    </a:gridCol>
                    <a:gridCol w="847474">
                      <a:extLst>
                        <a:ext uri="{9D8B030D-6E8A-4147-A177-3AD203B41FA5}">
                          <a16:colId xmlns:a16="http://schemas.microsoft.com/office/drawing/2014/main" val="486031089"/>
                        </a:ext>
                      </a:extLst>
                    </a:gridCol>
                    <a:gridCol w="974595">
                      <a:extLst>
                        <a:ext uri="{9D8B030D-6E8A-4147-A177-3AD203B41FA5}">
                          <a16:colId xmlns:a16="http://schemas.microsoft.com/office/drawing/2014/main" val="676008107"/>
                        </a:ext>
                      </a:extLst>
                    </a:gridCol>
                    <a:gridCol w="932222">
                      <a:extLst>
                        <a:ext uri="{9D8B030D-6E8A-4147-A177-3AD203B41FA5}">
                          <a16:colId xmlns:a16="http://schemas.microsoft.com/office/drawing/2014/main" val="2840544668"/>
                        </a:ext>
                      </a:extLst>
                    </a:gridCol>
                    <a:gridCol w="1045218">
                      <a:extLst>
                        <a:ext uri="{9D8B030D-6E8A-4147-A177-3AD203B41FA5}">
                          <a16:colId xmlns:a16="http://schemas.microsoft.com/office/drawing/2014/main" val="4113077336"/>
                        </a:ext>
                      </a:extLst>
                    </a:gridCol>
                    <a:gridCol w="2118506">
                      <a:extLst>
                        <a:ext uri="{9D8B030D-6E8A-4147-A177-3AD203B41FA5}">
                          <a16:colId xmlns:a16="http://schemas.microsoft.com/office/drawing/2014/main" val="3369366584"/>
                        </a:ext>
                      </a:extLst>
                    </a:gridCol>
                    <a:gridCol w="1965211">
                      <a:extLst>
                        <a:ext uri="{9D8B030D-6E8A-4147-A177-3AD203B41FA5}">
                          <a16:colId xmlns:a16="http://schemas.microsoft.com/office/drawing/2014/main" val="801404183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N=1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N=2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N=3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N=4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N=5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Break Points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VC Dimension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794486808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Positive Rays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3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4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5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6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4"/>
                          <a:stretch>
                            <a:fillRect l="-353293" t="-108333" r="-93413" b="-33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3248923356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Positive Intervals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353293" t="-202703" r="-93413" b="-2243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90696581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Convex Sets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32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None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488387" t="-311111" r="-645" b="-13055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23873801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2D Perceptron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?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353293" t="-411111" r="-93413" b="-30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844794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DFDCCC1A-72D2-4C43-B42C-5C965518CB3F}"/>
                  </a:ext>
                </a:extLst>
              </p:cNvPr>
              <p:cNvSpPr/>
              <p:nvPr/>
            </p:nvSpPr>
            <p:spPr>
              <a:xfrm>
                <a:off x="5750784" y="3732272"/>
                <a:ext cx="96205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𝒎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𝑯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𝑵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DFDCCC1A-72D2-4C43-B42C-5C965518CB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0784" y="3732272"/>
                <a:ext cx="962058" cy="369332"/>
              </a:xfrm>
              <a:prstGeom prst="rect">
                <a:avLst/>
              </a:prstGeom>
              <a:blipFill>
                <a:blip r:embed="rId5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8B383A7F-BA21-2440-88BE-246891F22059}"/>
                  </a:ext>
                </a:extLst>
              </p:cNvPr>
              <p:cNvSpPr/>
              <p:nvPr/>
            </p:nvSpPr>
            <p:spPr>
              <a:xfrm>
                <a:off x="98311" y="4101604"/>
                <a:ext cx="96205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𝒎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𝑯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𝑵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8B383A7F-BA21-2440-88BE-246891F220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11" y="4101604"/>
                <a:ext cx="962058" cy="369332"/>
              </a:xfrm>
              <a:prstGeom prst="rect">
                <a:avLst/>
              </a:prstGeom>
              <a:blipFill>
                <a:blip r:embed="rId6"/>
                <a:stretch>
                  <a:fillRect b="-17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1EF9815A-A3FA-304D-917E-93D392EC508A}"/>
                  </a:ext>
                </a:extLst>
              </p:cNvPr>
              <p:cNvSpPr/>
              <p:nvPr/>
            </p:nvSpPr>
            <p:spPr>
              <a:xfrm>
                <a:off x="98311" y="4672267"/>
                <a:ext cx="82586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1EF9815A-A3FA-304D-917E-93D392EC50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11" y="4672267"/>
                <a:ext cx="825867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736BFA4-8BBE-E249-A700-7E862CED9134}"/>
                  </a:ext>
                </a:extLst>
              </p:cNvPr>
              <p:cNvSpPr/>
              <p:nvPr/>
            </p:nvSpPr>
            <p:spPr>
              <a:xfrm>
                <a:off x="-420453" y="5102382"/>
                <a:ext cx="144289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p>
                              <m:r>
                                <a:rPr lang="en-US" sz="1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1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1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num>
                        <m:den>
                          <m:r>
                            <a:rPr lang="en-US" sz="1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1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sz="12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736BFA4-8BBE-E249-A700-7E862CED91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20453" y="5102382"/>
                <a:ext cx="1442896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366548AA-3ABF-384E-8199-0ACAA11696CD}"/>
                  </a:ext>
                </a:extLst>
              </p:cNvPr>
              <p:cNvSpPr/>
              <p:nvPr/>
            </p:nvSpPr>
            <p:spPr>
              <a:xfrm>
                <a:off x="-147292" y="5673045"/>
                <a:ext cx="91044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1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p>
                      </m:sSup>
                    </m:oMath>
                  </m:oMathPara>
                </a14:m>
                <a:endParaRPr lang="en-US" sz="1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366548AA-3ABF-384E-8199-0ACAA11696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47292" y="5673045"/>
                <a:ext cx="910442" cy="30777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07774034-B75B-5646-AE89-4758BF1FBC4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9340" y="1477328"/>
            <a:ext cx="5705289" cy="220972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75029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547FB2-FAAC-8446-908F-2CBC62F0BE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F4BBB5-AC7D-6249-91BE-6544CAE4B1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Content Placeholder 6">
                <a:extLst>
                  <a:ext uri="{FF2B5EF4-FFF2-40B4-BE49-F238E27FC236}">
                    <a16:creationId xmlns:a16="http://schemas.microsoft.com/office/drawing/2014/main" id="{56A4DC39-AD03-F248-B2DE-CF7F6E4CC61A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375419187"/>
                  </p:ext>
                </p:extLst>
              </p:nvPr>
            </p:nvGraphicFramePr>
            <p:xfrm>
              <a:off x="1060369" y="4164204"/>
              <a:ext cx="11573171" cy="22860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687100">
                      <a:extLst>
                        <a:ext uri="{9D8B030D-6E8A-4147-A177-3AD203B41FA5}">
                          <a16:colId xmlns:a16="http://schemas.microsoft.com/office/drawing/2014/main" val="122569488"/>
                        </a:ext>
                      </a:extLst>
                    </a:gridCol>
                    <a:gridCol w="1002845">
                      <a:extLst>
                        <a:ext uri="{9D8B030D-6E8A-4147-A177-3AD203B41FA5}">
                          <a16:colId xmlns:a16="http://schemas.microsoft.com/office/drawing/2014/main" val="656484145"/>
                        </a:ext>
                      </a:extLst>
                    </a:gridCol>
                    <a:gridCol w="847474">
                      <a:extLst>
                        <a:ext uri="{9D8B030D-6E8A-4147-A177-3AD203B41FA5}">
                          <a16:colId xmlns:a16="http://schemas.microsoft.com/office/drawing/2014/main" val="486031089"/>
                        </a:ext>
                      </a:extLst>
                    </a:gridCol>
                    <a:gridCol w="974595">
                      <a:extLst>
                        <a:ext uri="{9D8B030D-6E8A-4147-A177-3AD203B41FA5}">
                          <a16:colId xmlns:a16="http://schemas.microsoft.com/office/drawing/2014/main" val="676008107"/>
                        </a:ext>
                      </a:extLst>
                    </a:gridCol>
                    <a:gridCol w="932222">
                      <a:extLst>
                        <a:ext uri="{9D8B030D-6E8A-4147-A177-3AD203B41FA5}">
                          <a16:colId xmlns:a16="http://schemas.microsoft.com/office/drawing/2014/main" val="2840544668"/>
                        </a:ext>
                      </a:extLst>
                    </a:gridCol>
                    <a:gridCol w="1045218">
                      <a:extLst>
                        <a:ext uri="{9D8B030D-6E8A-4147-A177-3AD203B41FA5}">
                          <a16:colId xmlns:a16="http://schemas.microsoft.com/office/drawing/2014/main" val="4113077336"/>
                        </a:ext>
                      </a:extLst>
                    </a:gridCol>
                    <a:gridCol w="2118506">
                      <a:extLst>
                        <a:ext uri="{9D8B030D-6E8A-4147-A177-3AD203B41FA5}">
                          <a16:colId xmlns:a16="http://schemas.microsoft.com/office/drawing/2014/main" val="3369366584"/>
                        </a:ext>
                      </a:extLst>
                    </a:gridCol>
                    <a:gridCol w="1965211">
                      <a:extLst>
                        <a:ext uri="{9D8B030D-6E8A-4147-A177-3AD203B41FA5}">
                          <a16:colId xmlns:a16="http://schemas.microsoft.com/office/drawing/2014/main" val="80140418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N=1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N=2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N=3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N=4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N=5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Break Points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VC Dimension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79448680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Positive Rays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2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3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4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6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=2,3,4,…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324892335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Positive Intervals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90696581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Convex Sets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238738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2D Perceptron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844794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Content Placeholder 6">
                <a:extLst>
                  <a:ext uri="{FF2B5EF4-FFF2-40B4-BE49-F238E27FC236}">
                    <a16:creationId xmlns:a16="http://schemas.microsoft.com/office/drawing/2014/main" id="{56A4DC39-AD03-F248-B2DE-CF7F6E4CC61A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375419187"/>
                  </p:ext>
                </p:extLst>
              </p:nvPr>
            </p:nvGraphicFramePr>
            <p:xfrm>
              <a:off x="1060369" y="4164204"/>
              <a:ext cx="11573171" cy="22860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687100">
                      <a:extLst>
                        <a:ext uri="{9D8B030D-6E8A-4147-A177-3AD203B41FA5}">
                          <a16:colId xmlns:a16="http://schemas.microsoft.com/office/drawing/2014/main" val="122569488"/>
                        </a:ext>
                      </a:extLst>
                    </a:gridCol>
                    <a:gridCol w="1002845">
                      <a:extLst>
                        <a:ext uri="{9D8B030D-6E8A-4147-A177-3AD203B41FA5}">
                          <a16:colId xmlns:a16="http://schemas.microsoft.com/office/drawing/2014/main" val="656484145"/>
                        </a:ext>
                      </a:extLst>
                    </a:gridCol>
                    <a:gridCol w="847474">
                      <a:extLst>
                        <a:ext uri="{9D8B030D-6E8A-4147-A177-3AD203B41FA5}">
                          <a16:colId xmlns:a16="http://schemas.microsoft.com/office/drawing/2014/main" val="486031089"/>
                        </a:ext>
                      </a:extLst>
                    </a:gridCol>
                    <a:gridCol w="974595">
                      <a:extLst>
                        <a:ext uri="{9D8B030D-6E8A-4147-A177-3AD203B41FA5}">
                          <a16:colId xmlns:a16="http://schemas.microsoft.com/office/drawing/2014/main" val="676008107"/>
                        </a:ext>
                      </a:extLst>
                    </a:gridCol>
                    <a:gridCol w="932222">
                      <a:extLst>
                        <a:ext uri="{9D8B030D-6E8A-4147-A177-3AD203B41FA5}">
                          <a16:colId xmlns:a16="http://schemas.microsoft.com/office/drawing/2014/main" val="2840544668"/>
                        </a:ext>
                      </a:extLst>
                    </a:gridCol>
                    <a:gridCol w="1045218">
                      <a:extLst>
                        <a:ext uri="{9D8B030D-6E8A-4147-A177-3AD203B41FA5}">
                          <a16:colId xmlns:a16="http://schemas.microsoft.com/office/drawing/2014/main" val="4113077336"/>
                        </a:ext>
                      </a:extLst>
                    </a:gridCol>
                    <a:gridCol w="2118506">
                      <a:extLst>
                        <a:ext uri="{9D8B030D-6E8A-4147-A177-3AD203B41FA5}">
                          <a16:colId xmlns:a16="http://schemas.microsoft.com/office/drawing/2014/main" val="3369366584"/>
                        </a:ext>
                      </a:extLst>
                    </a:gridCol>
                    <a:gridCol w="1965211">
                      <a:extLst>
                        <a:ext uri="{9D8B030D-6E8A-4147-A177-3AD203B41FA5}">
                          <a16:colId xmlns:a16="http://schemas.microsoft.com/office/drawing/2014/main" val="801404183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N=1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N=2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N=3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N=4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N=5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Break Points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VC Dimension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794486808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Positive Rays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2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3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4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6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353293" t="-108333" r="-93413" b="-33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3248923356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Positive Intervals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90696581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Convex Sets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88387" t="-311111" r="-645" b="-13055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23873801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2D Perceptron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844794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DFDCCC1A-72D2-4C43-B42C-5C965518CB3F}"/>
                  </a:ext>
                </a:extLst>
              </p:cNvPr>
              <p:cNvSpPr/>
              <p:nvPr/>
            </p:nvSpPr>
            <p:spPr>
              <a:xfrm>
                <a:off x="5750784" y="3732272"/>
                <a:ext cx="96205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𝒎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𝑯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𝑵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DFDCCC1A-72D2-4C43-B42C-5C965518CB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0784" y="3732272"/>
                <a:ext cx="962058" cy="369332"/>
              </a:xfrm>
              <a:prstGeom prst="rect">
                <a:avLst/>
              </a:prstGeom>
              <a:blipFill>
                <a:blip r:embed="rId5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10BC24BD-EE88-7646-93FC-07D088E538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04331" y="1477328"/>
            <a:ext cx="5458649" cy="136950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06ECE8E-3409-8A4F-97A9-0DE04B8BB3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9340" y="1477328"/>
            <a:ext cx="5705289" cy="2209728"/>
          </a:xfrm>
          <a:prstGeom prst="rect">
            <a:avLst/>
          </a:prstGeom>
          <a:ln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8D90E54-27A1-D144-9F77-5DFE090A94D3}"/>
                  </a:ext>
                </a:extLst>
              </p:cNvPr>
              <p:cNvSpPr/>
              <p:nvPr/>
            </p:nvSpPr>
            <p:spPr>
              <a:xfrm>
                <a:off x="98311" y="4101604"/>
                <a:ext cx="96205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𝒎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𝑯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𝑵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8D90E54-27A1-D144-9F77-5DFE090A94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11" y="4101604"/>
                <a:ext cx="962058" cy="369332"/>
              </a:xfrm>
              <a:prstGeom prst="rect">
                <a:avLst/>
              </a:prstGeom>
              <a:blipFill>
                <a:blip r:embed="rId8"/>
                <a:stretch>
                  <a:fillRect b="-17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B2DC90A-6438-7E4B-802C-C33BAF1A29BE}"/>
                  </a:ext>
                </a:extLst>
              </p:cNvPr>
              <p:cNvSpPr/>
              <p:nvPr/>
            </p:nvSpPr>
            <p:spPr>
              <a:xfrm>
                <a:off x="98311" y="4672267"/>
                <a:ext cx="82586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B2DC90A-6438-7E4B-802C-C33BAF1A29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11" y="4672267"/>
                <a:ext cx="825867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5391C850-8CB8-DB45-BA70-9D7B9348C6BA}"/>
                  </a:ext>
                </a:extLst>
              </p:cNvPr>
              <p:cNvSpPr/>
              <p:nvPr/>
            </p:nvSpPr>
            <p:spPr>
              <a:xfrm>
                <a:off x="-420453" y="5102382"/>
                <a:ext cx="144289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p>
                              <m:r>
                                <a:rPr lang="en-US" sz="1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1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1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num>
                        <m:den>
                          <m:r>
                            <a:rPr lang="en-US" sz="1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1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sz="12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5391C850-8CB8-DB45-BA70-9D7B9348C6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20453" y="5102382"/>
                <a:ext cx="1442896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750A66DA-683E-4749-9DC5-F6969844C3B8}"/>
                  </a:ext>
                </a:extLst>
              </p:cNvPr>
              <p:cNvSpPr/>
              <p:nvPr/>
            </p:nvSpPr>
            <p:spPr>
              <a:xfrm>
                <a:off x="-147292" y="5673045"/>
                <a:ext cx="91044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1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p>
                      </m:sSup>
                    </m:oMath>
                  </m:oMathPara>
                </a14:m>
                <a:endParaRPr lang="en-US" sz="1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750A66DA-683E-4749-9DC5-F6969844C3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47292" y="5673045"/>
                <a:ext cx="910442" cy="3077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671140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547FB2-FAAC-8446-908F-2CBC62F0BE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F4BBB5-AC7D-6249-91BE-6544CAE4B1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Content Placeholder 6">
                <a:extLst>
                  <a:ext uri="{FF2B5EF4-FFF2-40B4-BE49-F238E27FC236}">
                    <a16:creationId xmlns:a16="http://schemas.microsoft.com/office/drawing/2014/main" id="{56A4DC39-AD03-F248-B2DE-CF7F6E4CC61A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1060369" y="4164204"/>
              <a:ext cx="11573171" cy="22860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687100">
                      <a:extLst>
                        <a:ext uri="{9D8B030D-6E8A-4147-A177-3AD203B41FA5}">
                          <a16:colId xmlns:a16="http://schemas.microsoft.com/office/drawing/2014/main" val="122569488"/>
                        </a:ext>
                      </a:extLst>
                    </a:gridCol>
                    <a:gridCol w="1002845">
                      <a:extLst>
                        <a:ext uri="{9D8B030D-6E8A-4147-A177-3AD203B41FA5}">
                          <a16:colId xmlns:a16="http://schemas.microsoft.com/office/drawing/2014/main" val="656484145"/>
                        </a:ext>
                      </a:extLst>
                    </a:gridCol>
                    <a:gridCol w="847474">
                      <a:extLst>
                        <a:ext uri="{9D8B030D-6E8A-4147-A177-3AD203B41FA5}">
                          <a16:colId xmlns:a16="http://schemas.microsoft.com/office/drawing/2014/main" val="486031089"/>
                        </a:ext>
                      </a:extLst>
                    </a:gridCol>
                    <a:gridCol w="974595">
                      <a:extLst>
                        <a:ext uri="{9D8B030D-6E8A-4147-A177-3AD203B41FA5}">
                          <a16:colId xmlns:a16="http://schemas.microsoft.com/office/drawing/2014/main" val="676008107"/>
                        </a:ext>
                      </a:extLst>
                    </a:gridCol>
                    <a:gridCol w="932222">
                      <a:extLst>
                        <a:ext uri="{9D8B030D-6E8A-4147-A177-3AD203B41FA5}">
                          <a16:colId xmlns:a16="http://schemas.microsoft.com/office/drawing/2014/main" val="2840544668"/>
                        </a:ext>
                      </a:extLst>
                    </a:gridCol>
                    <a:gridCol w="1045218">
                      <a:extLst>
                        <a:ext uri="{9D8B030D-6E8A-4147-A177-3AD203B41FA5}">
                          <a16:colId xmlns:a16="http://schemas.microsoft.com/office/drawing/2014/main" val="4113077336"/>
                        </a:ext>
                      </a:extLst>
                    </a:gridCol>
                    <a:gridCol w="2118506">
                      <a:extLst>
                        <a:ext uri="{9D8B030D-6E8A-4147-A177-3AD203B41FA5}">
                          <a16:colId xmlns:a16="http://schemas.microsoft.com/office/drawing/2014/main" val="3369366584"/>
                        </a:ext>
                      </a:extLst>
                    </a:gridCol>
                    <a:gridCol w="1965211">
                      <a:extLst>
                        <a:ext uri="{9D8B030D-6E8A-4147-A177-3AD203B41FA5}">
                          <a16:colId xmlns:a16="http://schemas.microsoft.com/office/drawing/2014/main" val="80140418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N=1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N=2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N=3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N=4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N=5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Break Points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VC Dimension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79448680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Positive Rays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2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3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4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6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=2,3,4,…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324892335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Positive Intervals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=3,4,5,…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90696581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Convex Sets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32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None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238738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2D Perceptron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?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=4,5,6,…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844794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Content Placeholder 6">
                <a:extLst>
                  <a:ext uri="{FF2B5EF4-FFF2-40B4-BE49-F238E27FC236}">
                    <a16:creationId xmlns:a16="http://schemas.microsoft.com/office/drawing/2014/main" id="{56A4DC39-AD03-F248-B2DE-CF7F6E4CC61A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1060369" y="4164204"/>
              <a:ext cx="11573171" cy="22860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687100">
                      <a:extLst>
                        <a:ext uri="{9D8B030D-6E8A-4147-A177-3AD203B41FA5}">
                          <a16:colId xmlns:a16="http://schemas.microsoft.com/office/drawing/2014/main" val="122569488"/>
                        </a:ext>
                      </a:extLst>
                    </a:gridCol>
                    <a:gridCol w="1002845">
                      <a:extLst>
                        <a:ext uri="{9D8B030D-6E8A-4147-A177-3AD203B41FA5}">
                          <a16:colId xmlns:a16="http://schemas.microsoft.com/office/drawing/2014/main" val="656484145"/>
                        </a:ext>
                      </a:extLst>
                    </a:gridCol>
                    <a:gridCol w="847474">
                      <a:extLst>
                        <a:ext uri="{9D8B030D-6E8A-4147-A177-3AD203B41FA5}">
                          <a16:colId xmlns:a16="http://schemas.microsoft.com/office/drawing/2014/main" val="486031089"/>
                        </a:ext>
                      </a:extLst>
                    </a:gridCol>
                    <a:gridCol w="974595">
                      <a:extLst>
                        <a:ext uri="{9D8B030D-6E8A-4147-A177-3AD203B41FA5}">
                          <a16:colId xmlns:a16="http://schemas.microsoft.com/office/drawing/2014/main" val="676008107"/>
                        </a:ext>
                      </a:extLst>
                    </a:gridCol>
                    <a:gridCol w="932222">
                      <a:extLst>
                        <a:ext uri="{9D8B030D-6E8A-4147-A177-3AD203B41FA5}">
                          <a16:colId xmlns:a16="http://schemas.microsoft.com/office/drawing/2014/main" val="2840544668"/>
                        </a:ext>
                      </a:extLst>
                    </a:gridCol>
                    <a:gridCol w="1045218">
                      <a:extLst>
                        <a:ext uri="{9D8B030D-6E8A-4147-A177-3AD203B41FA5}">
                          <a16:colId xmlns:a16="http://schemas.microsoft.com/office/drawing/2014/main" val="4113077336"/>
                        </a:ext>
                      </a:extLst>
                    </a:gridCol>
                    <a:gridCol w="2118506">
                      <a:extLst>
                        <a:ext uri="{9D8B030D-6E8A-4147-A177-3AD203B41FA5}">
                          <a16:colId xmlns:a16="http://schemas.microsoft.com/office/drawing/2014/main" val="3369366584"/>
                        </a:ext>
                      </a:extLst>
                    </a:gridCol>
                    <a:gridCol w="1965211">
                      <a:extLst>
                        <a:ext uri="{9D8B030D-6E8A-4147-A177-3AD203B41FA5}">
                          <a16:colId xmlns:a16="http://schemas.microsoft.com/office/drawing/2014/main" val="801404183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N=1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N=2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N=3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N=4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N=5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Break Points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VC Dimension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794486808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Positive Rays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2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3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4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6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4"/>
                          <a:stretch>
                            <a:fillRect l="-353293" t="-108333" r="-93413" b="-33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3248923356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Positive Intervals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353293" t="-202703" r="-93413" b="-2243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90696581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Convex Sets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32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None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488387" t="-311111" r="-645" b="-13055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23873801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2D Perceptron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?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353293" t="-411111" r="-93413" b="-30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844794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DFDCCC1A-72D2-4C43-B42C-5C965518CB3F}"/>
                  </a:ext>
                </a:extLst>
              </p:cNvPr>
              <p:cNvSpPr/>
              <p:nvPr/>
            </p:nvSpPr>
            <p:spPr>
              <a:xfrm>
                <a:off x="5750784" y="3732272"/>
                <a:ext cx="96205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𝒎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𝑯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𝑵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DFDCCC1A-72D2-4C43-B42C-5C965518CB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0784" y="3732272"/>
                <a:ext cx="962058" cy="369332"/>
              </a:xfrm>
              <a:prstGeom prst="rect">
                <a:avLst/>
              </a:prstGeom>
              <a:blipFill>
                <a:blip r:embed="rId5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10BC24BD-EE88-7646-93FC-07D088E538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04331" y="1477328"/>
            <a:ext cx="5458649" cy="136950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06ECE8E-3409-8A4F-97A9-0DE04B8BB3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9340" y="1477328"/>
            <a:ext cx="5705289" cy="2209728"/>
          </a:xfrm>
          <a:prstGeom prst="rect">
            <a:avLst/>
          </a:prstGeom>
          <a:ln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8D90E54-27A1-D144-9F77-5DFE090A94D3}"/>
                  </a:ext>
                </a:extLst>
              </p:cNvPr>
              <p:cNvSpPr/>
              <p:nvPr/>
            </p:nvSpPr>
            <p:spPr>
              <a:xfrm>
                <a:off x="98311" y="4101604"/>
                <a:ext cx="96205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𝒎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𝑯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𝑵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8D90E54-27A1-D144-9F77-5DFE090A94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11" y="4101604"/>
                <a:ext cx="962058" cy="369332"/>
              </a:xfrm>
              <a:prstGeom prst="rect">
                <a:avLst/>
              </a:prstGeom>
              <a:blipFill>
                <a:blip r:embed="rId8"/>
                <a:stretch>
                  <a:fillRect b="-17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B2DC90A-6438-7E4B-802C-C33BAF1A29BE}"/>
                  </a:ext>
                </a:extLst>
              </p:cNvPr>
              <p:cNvSpPr/>
              <p:nvPr/>
            </p:nvSpPr>
            <p:spPr>
              <a:xfrm>
                <a:off x="98311" y="4672267"/>
                <a:ext cx="82586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B2DC90A-6438-7E4B-802C-C33BAF1A29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11" y="4672267"/>
                <a:ext cx="825867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5391C850-8CB8-DB45-BA70-9D7B9348C6BA}"/>
                  </a:ext>
                </a:extLst>
              </p:cNvPr>
              <p:cNvSpPr/>
              <p:nvPr/>
            </p:nvSpPr>
            <p:spPr>
              <a:xfrm>
                <a:off x="-420453" y="5102382"/>
                <a:ext cx="144289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p>
                              <m:r>
                                <a:rPr lang="en-US" sz="1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1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1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num>
                        <m:den>
                          <m:r>
                            <a:rPr lang="en-US" sz="1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1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sz="12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5391C850-8CB8-DB45-BA70-9D7B9348C6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20453" y="5102382"/>
                <a:ext cx="1442896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750A66DA-683E-4749-9DC5-F6969844C3B8}"/>
                  </a:ext>
                </a:extLst>
              </p:cNvPr>
              <p:cNvSpPr/>
              <p:nvPr/>
            </p:nvSpPr>
            <p:spPr>
              <a:xfrm>
                <a:off x="-147292" y="5673045"/>
                <a:ext cx="895694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1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p>
                      </m:sSup>
                    </m:oMath>
                  </m:oMathPara>
                </a14:m>
                <a:endParaRPr lang="en-US" sz="1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750A66DA-683E-4749-9DC5-F6969844C3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47292" y="5673045"/>
                <a:ext cx="895694" cy="30777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980121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D1798-3945-B54A-9B54-827FDE1D9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Break Points?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7BF3F2-664E-2E4F-BFF6-A84448DB370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30850"/>
                <a:ext cx="10515600" cy="5327150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Theorem statement </a:t>
                </a: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(Again, take it as a fact for now)</a:t>
                </a:r>
              </a:p>
              <a:p>
                <a:pPr lvl="1"/>
                <a:r>
                  <a:rPr lang="en-US" dirty="0"/>
                  <a:t>If there </a:t>
                </a:r>
                <a:r>
                  <a:rPr lang="en-US" dirty="0">
                    <a:solidFill>
                      <a:schemeClr val="accent1"/>
                    </a:solidFill>
                  </a:rPr>
                  <a:t>is no break point for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,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/>
                  <a:t> for all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/>
              </a:p>
              <a:p>
                <a:pPr lvl="1"/>
                <a:endParaRPr lang="en-US" sz="600" dirty="0"/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is a break point for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, i.e.,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dirty="0"/>
                  <a:t> for some value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then</a:t>
                </a:r>
              </a:p>
              <a:p>
                <a:pPr lvl="1"/>
                <a:endParaRPr lang="en-US" sz="400" dirty="0"/>
              </a:p>
              <a:p>
                <a:pPr marL="457200" lvl="1" indent="0">
                  <a:buNone/>
                </a:pPr>
                <a:r>
                  <a:rPr lang="en-US" dirty="0"/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nary>
                      <m:naryPr>
                        <m:chr m:val="∑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type m:val="noBar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num>
                              <m:den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den>
                            </m:f>
                          </m:e>
                        </m:d>
                      </m:e>
                    </m:nary>
                  </m:oMath>
                </a14:m>
                <a:endParaRPr lang="en-US" dirty="0"/>
              </a:p>
              <a:p>
                <a:pPr marL="457200" lvl="1" indent="0">
                  <a:buNone/>
                </a:pPr>
                <a:endParaRPr lang="en-US" sz="1000" dirty="0"/>
              </a:p>
              <a:p>
                <a:r>
                  <a:rPr lang="en-US" dirty="0"/>
                  <a:t>Rephrase the above theorem</a:t>
                </a:r>
              </a:p>
              <a:p>
                <a:pPr lvl="1"/>
                <a:r>
                  <a:rPr lang="en-US" dirty="0"/>
                  <a:t>If there </a:t>
                </a:r>
                <a:r>
                  <a:rPr lang="en-US" dirty="0">
                    <a:solidFill>
                      <a:schemeClr val="accent1"/>
                    </a:solidFill>
                  </a:rPr>
                  <a:t>is no break point for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,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/>
                  <a:t> for all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is a break point for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, the following statements are true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  </a:t>
                </a:r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[Can be proven using induction. See LFD Problem 2.5]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is polynomial in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sz="200" dirty="0"/>
              </a:p>
              <a:p>
                <a:r>
                  <a:rPr lang="en-US" dirty="0"/>
                  <a:t>We can “bound” the growth function without knowing it exactly.</a:t>
                </a:r>
              </a:p>
              <a:p>
                <a:pPr lvl="1"/>
                <a:r>
                  <a:rPr lang="en-US" dirty="0"/>
                  <a:t>Find break point!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7BF3F2-664E-2E4F-BFF6-A84448DB37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30850"/>
                <a:ext cx="10515600" cy="5327150"/>
              </a:xfrm>
              <a:blipFill>
                <a:blip r:embed="rId2"/>
                <a:stretch>
                  <a:fillRect l="-1086" t="-26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56442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D1798-3945-B54A-9B54-827FDE1D9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Break Points?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7BF3F2-664E-2E4F-BFF6-A84448DB370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30850"/>
                <a:ext cx="10515600" cy="5327150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VC Generalization Bound</a:t>
                </a:r>
              </a:p>
              <a:p>
                <a:pPr marL="457200" lvl="1" indent="0">
                  <a:buNone/>
                </a:pPr>
                <a:r>
                  <a:rPr lang="en-US" dirty="0"/>
                  <a:t>With </a:t>
                </a:r>
                <a:r>
                  <a:rPr lang="en-US" dirty="0" err="1"/>
                  <a:t>prob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accent1"/>
                    </a:solidFill>
                  </a:rPr>
                  <a:t>    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8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𝑙𝑛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𝛿</m:t>
                            </m:r>
                          </m:den>
                        </m:f>
                      </m:e>
                    </m:rad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In the following discussion, we </a:t>
                </a:r>
                <a:r>
                  <a:rPr lang="en-US" u="sng" dirty="0"/>
                  <a:t>treat </a:t>
                </a:r>
                <a14:m>
                  <m:oMath xmlns:m="http://schemas.openxmlformats.org/officeDocument/2006/math">
                    <m:r>
                      <a:rPr lang="en-US" b="0" i="1" u="sng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u="sng" dirty="0"/>
                  <a:t> as a constant </a:t>
                </a:r>
                <a:br>
                  <a:rPr lang="en-US" dirty="0"/>
                </a:br>
                <a:r>
                  <a:rPr lang="en-US" dirty="0"/>
                  <a:t>[i.e., with high probability, the following is true]</a:t>
                </a:r>
              </a:p>
              <a:p>
                <a:endParaRPr lang="en-US" dirty="0"/>
              </a:p>
              <a:p>
                <a:pPr marL="457200" lvl="1" indent="0">
                  <a:buNone/>
                </a:pPr>
                <a:r>
                  <a:rPr lang="en-US" dirty="0">
                    <a:solidFill>
                      <a:schemeClr val="accent1"/>
                    </a:solidFill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den>
                            </m:f>
                            <m:func>
                              <m:func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i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ln</m:t>
                                </m:r>
                              </m:fNam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func>
                          </m:e>
                        </m:rad>
                      </m:e>
                    </m:d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sz="2000" dirty="0">
                    <a:solidFill>
                      <a:schemeClr val="bg2">
                        <a:lumMod val="75000"/>
                      </a:schemeClr>
                    </a:solidFill>
                  </a:rPr>
                  <a:t>[For example, we can set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sz="2000" dirty="0">
                    <a:solidFill>
                      <a:schemeClr val="bg2">
                        <a:lumMod val="75000"/>
                      </a:schemeClr>
                    </a:solidFill>
                  </a:rPr>
                  <a:t> to be a small constant, say 0.01. Then every time we wrote the above inequality, we mean that it is true with probability at least 99%.]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7BF3F2-664E-2E4F-BFF6-A84448DB37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30850"/>
                <a:ext cx="10515600" cy="5327150"/>
              </a:xfrm>
              <a:blipFill>
                <a:blip r:embed="rId2"/>
                <a:stretch>
                  <a:fillRect l="-1086" t="-26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2C5AAF5-5865-2341-A46D-3D9CCE63A4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1472" y="268391"/>
            <a:ext cx="6314822" cy="149944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22551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D1798-3945-B54A-9B54-827FDE1D92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90805"/>
            <a:ext cx="10515600" cy="1325563"/>
          </a:xfrm>
        </p:spPr>
        <p:txBody>
          <a:bodyPr/>
          <a:lstStyle/>
          <a:p>
            <a:r>
              <a:rPr lang="en-US" dirty="0"/>
              <a:t>Applying Break Points in VC Bound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7BF3F2-664E-2E4F-BFF6-A84448DB370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30850"/>
                <a:ext cx="10515600" cy="5327150"/>
              </a:xfrm>
            </p:spPr>
            <p:txBody>
              <a:bodyPr>
                <a:normAutofit/>
              </a:bodyPr>
              <a:lstStyle/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dirty="0"/>
                  <a:t>If there are no break point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sz="2400" dirty="0"/>
                  <a:t>)</a:t>
                </a:r>
              </a:p>
              <a:p>
                <a:pPr marL="0" indent="0">
                  <a:buNone/>
                </a:pPr>
                <a:r>
                  <a:rPr lang="en-US" sz="2000" dirty="0">
                    <a:solidFill>
                      <a:schemeClr val="accent1"/>
                    </a:solidFill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sz="20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(1)</m:t>
                    </m:r>
                  </m:oMath>
                </a14:m>
                <a:br>
                  <a:rPr lang="en-US" sz="600" dirty="0">
                    <a:solidFill>
                      <a:schemeClr val="bg2">
                        <a:lumMod val="75000"/>
                      </a:schemeClr>
                    </a:solidFill>
                  </a:rPr>
                </a:br>
                <a:r>
                  <a:rPr lang="en-US" sz="600" dirty="0">
                    <a:solidFill>
                      <a:schemeClr val="bg2">
                        <a:lumMod val="75000"/>
                      </a:schemeClr>
                    </a:solidFill>
                  </a:rPr>
                  <a:t>    	</a:t>
                </a:r>
                <a:br>
                  <a:rPr lang="en-US" sz="600" dirty="0">
                    <a:solidFill>
                      <a:schemeClr val="bg2">
                        <a:lumMod val="75000"/>
                      </a:schemeClr>
                    </a:solidFill>
                  </a:rPr>
                </a:br>
                <a:r>
                  <a:rPr lang="en-US" sz="600" dirty="0">
                    <a:solidFill>
                      <a:schemeClr val="bg2">
                        <a:lumMod val="75000"/>
                      </a:schemeClr>
                    </a:solidFill>
                  </a:rPr>
                  <a:t>	</a:t>
                </a:r>
                <a:r>
                  <a:rPr lang="en-US" sz="2400" dirty="0">
                    <a:solidFill>
                      <a:schemeClr val="bg2">
                        <a:lumMod val="75000"/>
                      </a:schemeClr>
                    </a:solidFill>
                  </a:rPr>
                  <a:t>(This implies that we can’t infer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bg2">
                        <a:lumMod val="75000"/>
                      </a:schemeClr>
                    </a:solidFill>
                  </a:rPr>
                  <a:t>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bg2">
                        <a:lumMod val="75000"/>
                      </a:schemeClr>
                    </a:solidFill>
                  </a:rPr>
                  <a:t> even when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400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en-US" sz="2400" dirty="0">
                    <a:solidFill>
                      <a:schemeClr val="bg2">
                        <a:lumMod val="75000"/>
                      </a:schemeClr>
                    </a:solidFill>
                  </a:rPr>
                  <a:t>)</a:t>
                </a:r>
              </a:p>
              <a:p>
                <a:pPr marL="0" indent="0">
                  <a:buNone/>
                </a:pPr>
                <a:r>
                  <a:rPr lang="en-US" sz="2400" dirty="0"/>
                  <a:t>   </a:t>
                </a:r>
              </a:p>
              <a:p>
                <a:r>
                  <a:rPr lang="en-US" sz="2400" dirty="0"/>
                  <a:t>If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400" dirty="0"/>
                  <a:t> is a break point for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dirty="0"/>
                  <a:t> i.e.,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pPr marL="457200" lvl="1" indent="0">
                  <a:buNone/>
                </a:pPr>
                <a:endParaRPr lang="en-US" sz="100" dirty="0">
                  <a:solidFill>
                    <a:schemeClr val="accent1"/>
                  </a:solidFill>
                </a:endParaRPr>
              </a:p>
              <a:p>
                <a:pPr marL="457200" lvl="1" indent="0">
                  <a:buNone/>
                </a:pPr>
                <a:r>
                  <a:rPr lang="en-US" sz="2000" dirty="0">
                    <a:solidFill>
                      <a:schemeClr val="accent1"/>
                    </a:solidFill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sz="20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sz="20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−1)</m:t>
                            </m:r>
                            <m:f>
                              <m:fPr>
                                <m:ctrlPr>
                                  <a:rPr lang="en-US" sz="20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m:rPr>
                                    <m:sty m:val="p"/>
                                  </m:rPr>
                                  <a:rPr lang="en-US" sz="200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ln</m:t>
                                </m:r>
                                <m:r>
                                  <a:rPr lang="en-US" sz="20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⁡</m:t>
                                </m:r>
                                <m:r>
                                  <a:rPr lang="en-US" sz="20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num>
                              <m:den>
                                <m:r>
                                  <a:rPr lang="en-US" sz="20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den>
                            </m:f>
                          </m:e>
                        </m:rad>
                      </m:e>
                    </m:d>
                  </m:oMath>
                </a14:m>
                <a:endParaRPr lang="en-US" sz="200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7BF3F2-664E-2E4F-BFF6-A84448DB37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30850"/>
                <a:ext cx="10515600" cy="5327150"/>
              </a:xfrm>
              <a:blipFill>
                <a:blip r:embed="rId2"/>
                <a:stretch>
                  <a:fillRect l="-8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37D8C6A2-A19C-B447-856C-67DED86EDA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9008" y="1627799"/>
            <a:ext cx="6314822" cy="1499449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32640098-F61B-5340-ABF1-CF1F4D4B27CB}"/>
              </a:ext>
            </a:extLst>
          </p:cNvPr>
          <p:cNvGrpSpPr/>
          <p:nvPr/>
        </p:nvGrpSpPr>
        <p:grpSpPr>
          <a:xfrm>
            <a:off x="500506" y="1627798"/>
            <a:ext cx="4538472" cy="1499449"/>
            <a:chOff x="454152" y="909519"/>
            <a:chExt cx="4762500" cy="1499449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D8ECC00-9B2A-2640-8020-6ED0D894A553}"/>
                </a:ext>
              </a:extLst>
            </p:cNvPr>
            <p:cNvSpPr/>
            <p:nvPr/>
          </p:nvSpPr>
          <p:spPr>
            <a:xfrm>
              <a:off x="454152" y="909519"/>
              <a:ext cx="4762500" cy="149944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C95BC70C-3C8B-9446-AB29-875315287BD0}"/>
                    </a:ext>
                  </a:extLst>
                </p:cNvPr>
                <p:cNvSpPr txBox="1"/>
                <p:nvPr/>
              </p:nvSpPr>
              <p:spPr>
                <a:xfrm>
                  <a:off x="478572" y="980387"/>
                  <a:ext cx="4316566" cy="102245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342900" indent="-342900">
                    <a:buFont typeface="Arial" panose="020B0604020202020204" pitchFamily="34" charset="0"/>
                    <a:buChar char="•"/>
                  </a:pPr>
                  <a:r>
                    <a:rPr lang="en-US" sz="2000" dirty="0"/>
                    <a:t>VC Bound: </a:t>
                  </a:r>
                  <a:br>
                    <a:rPr lang="en-US" sz="2000" dirty="0"/>
                  </a:br>
                  <a:r>
                    <a:rPr lang="en-US" sz="2000" dirty="0"/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r>
                        <a:rPr lang="en-US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r>
                        <a:rPr lang="en-US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ad>
                            <m:radPr>
                              <m:degHide m:val="on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den>
                              </m:f>
                              <m:func>
                                <m:func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ln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𝐻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func>
                            </m:e>
                          </m:rad>
                        </m:e>
                      </m:d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C95BC70C-3C8B-9446-AB29-875315287BD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8572" y="980387"/>
                  <a:ext cx="4316566" cy="1022459"/>
                </a:xfrm>
                <a:prstGeom prst="rect">
                  <a:avLst/>
                </a:prstGeom>
                <a:blipFill>
                  <a:blip r:embed="rId4"/>
                  <a:stretch>
                    <a:fillRect l="-1231" t="-2439" r="-123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0" name="Cross 9">
            <a:extLst>
              <a:ext uri="{FF2B5EF4-FFF2-40B4-BE49-F238E27FC236}">
                <a16:creationId xmlns:a16="http://schemas.microsoft.com/office/drawing/2014/main" id="{03A75483-395C-9C47-B58A-7EBDCEEEAF4C}"/>
              </a:ext>
            </a:extLst>
          </p:cNvPr>
          <p:cNvSpPr/>
          <p:nvPr/>
        </p:nvSpPr>
        <p:spPr>
          <a:xfrm>
            <a:off x="5151120" y="2209895"/>
            <a:ext cx="451104" cy="432816"/>
          </a:xfrm>
          <a:prstGeom prst="plus">
            <a:avLst>
              <a:gd name="adj" fmla="val 3581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429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71B3F4-BF3E-F94D-B1CB-2DB0C715E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Logistics: Homework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876438-F1B7-0A4C-A4C8-5C084D5C9C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54404"/>
            <a:ext cx="11110645" cy="5179610"/>
          </a:xfrm>
        </p:spPr>
        <p:txBody>
          <a:bodyPr>
            <a:normAutofit/>
          </a:bodyPr>
          <a:lstStyle/>
          <a:p>
            <a:r>
              <a:rPr lang="en-US" dirty="0"/>
              <a:t>Due: </a:t>
            </a:r>
            <a:r>
              <a:rPr lang="en-US" b="1" dirty="0"/>
              <a:t>September 23 (Friday), 2022</a:t>
            </a:r>
            <a:endParaRPr lang="en-US" dirty="0"/>
          </a:p>
          <a:p>
            <a:pPr lvl="1"/>
            <a:r>
              <a:rPr lang="en-US" dirty="0">
                <a:hlinkClick r:id="rId2"/>
              </a:rPr>
              <a:t>http://chienjuho.com/courses/cse417t/hw1.pdf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Two submission links: Report and Code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(The links will be up over the weekend)</a:t>
            </a:r>
          </a:p>
          <a:p>
            <a:pPr lvl="2"/>
            <a:r>
              <a:rPr lang="en-US" dirty="0"/>
              <a:t>Report: Answer all questions, including the implementation question</a:t>
            </a:r>
          </a:p>
          <a:p>
            <a:pPr lvl="3"/>
            <a:r>
              <a:rPr lang="en-US" b="1" dirty="0"/>
              <a:t>Grades are based on the report</a:t>
            </a:r>
          </a:p>
          <a:p>
            <a:pPr lvl="3"/>
            <a:endParaRPr lang="en-US" sz="200" dirty="0"/>
          </a:p>
          <a:p>
            <a:pPr lvl="2"/>
            <a:r>
              <a:rPr lang="en-US" dirty="0"/>
              <a:t>Code: Complete and submit </a:t>
            </a:r>
            <a:r>
              <a:rPr lang="en-US" b="1" dirty="0"/>
              <a:t>hw1.py </a:t>
            </a:r>
            <a:r>
              <a:rPr lang="en-US" dirty="0"/>
              <a:t>for Problem 2</a:t>
            </a:r>
          </a:p>
          <a:p>
            <a:pPr lvl="3"/>
            <a:r>
              <a:rPr lang="en-US" dirty="0"/>
              <a:t>The code will only be used for correctness checking (when in doubts) and plagiarism checking</a:t>
            </a:r>
          </a:p>
          <a:p>
            <a:pPr lvl="3"/>
            <a:endParaRPr lang="en-US" sz="200" dirty="0"/>
          </a:p>
          <a:p>
            <a:pPr lvl="1"/>
            <a:endParaRPr lang="en-US" dirty="0"/>
          </a:p>
          <a:p>
            <a:pPr lvl="1"/>
            <a:r>
              <a:rPr lang="en-US" dirty="0"/>
              <a:t>Reserve time if you never used </a:t>
            </a:r>
            <a:r>
              <a:rPr lang="en-US" dirty="0" err="1"/>
              <a:t>Gradescope</a:t>
            </a:r>
            <a:r>
              <a:rPr lang="en-US" dirty="0"/>
              <a:t>.</a:t>
            </a:r>
          </a:p>
          <a:p>
            <a:pPr lvl="2"/>
            <a:r>
              <a:rPr lang="en-US" dirty="0"/>
              <a:t>Make sure to </a:t>
            </a:r>
            <a:r>
              <a:rPr lang="en-US" b="1" dirty="0"/>
              <a:t>specify the pages for each problem</a:t>
            </a:r>
            <a:r>
              <a:rPr lang="en-US" dirty="0"/>
              <a:t>. You </a:t>
            </a:r>
            <a:r>
              <a:rPr lang="en-US" b="1" dirty="0"/>
              <a:t>won’t get points </a:t>
            </a:r>
            <a:r>
              <a:rPr lang="en-US" dirty="0"/>
              <a:t>otherwise</a:t>
            </a:r>
          </a:p>
        </p:txBody>
      </p:sp>
    </p:spTree>
    <p:extLst>
      <p:ext uri="{BB962C8B-B14F-4D97-AF65-F5344CB8AC3E}">
        <p14:creationId xmlns:p14="http://schemas.microsoft.com/office/powerpoint/2010/main" val="7714430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75FD540-2486-0D48-80AD-E29E0EEAF6E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 is Either </a:t>
                </a:r>
                <a:r>
                  <a:rPr lang="en-US" dirty="0">
                    <a:solidFill>
                      <a:srgbClr val="00B050"/>
                    </a:solidFill>
                  </a:rPr>
                  <a:t>Good</a:t>
                </a:r>
                <a:r>
                  <a:rPr lang="en-US" dirty="0"/>
                  <a:t> or </a:t>
                </a:r>
                <a:r>
                  <a:rPr lang="en-US" dirty="0">
                    <a:solidFill>
                      <a:srgbClr val="FF0000"/>
                    </a:solidFill>
                  </a:rPr>
                  <a:t>Bad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75FD540-2486-0D48-80AD-E29E0EEAF6E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9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B376B01-DDAB-4645-9BE4-B513EBB5C12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1015382" cy="4848400"/>
              </a:xfrm>
            </p:spPr>
            <p:txBody>
              <a:bodyPr>
                <a:noAutofit/>
              </a:bodyPr>
              <a:lstStyle/>
              <a:p>
                <a:r>
                  <a:rPr lang="en-US" sz="2400" dirty="0"/>
                  <a:t>The growth function of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sz="2400" dirty="0"/>
                  <a:t> is either one of the two</a:t>
                </a:r>
              </a:p>
              <a:p>
                <a:pPr lvl="1"/>
                <a:r>
                  <a:rPr lang="en-US" dirty="0"/>
                  <a:t>Without break points,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With some break point,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</m:oMath>
                </a14:m>
                <a:r>
                  <a:rPr lang="en-US" dirty="0"/>
                  <a:t> is polynomial 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</a:t>
                </a:r>
                <a:r>
                  <a:rPr lang="en-US" sz="1400" dirty="0">
                    <a:solidFill>
                      <a:schemeClr val="bg1">
                        <a:lumMod val="50000"/>
                      </a:schemeClr>
                    </a:solidFill>
                  </a:rPr>
                  <a:t>(it can be bounded more tightly using the theorem)</a:t>
                </a:r>
                <a:endParaRPr lang="en-US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lvl="1"/>
                <a:r>
                  <a:rPr lang="en-US" dirty="0"/>
                  <a:t>There is nothing in between!</a:t>
                </a:r>
              </a:p>
              <a:p>
                <a:pPr marL="457200" lvl="1" indent="0">
                  <a:buNone/>
                </a:pPr>
                <a:endParaRPr lang="en-US" sz="1200" dirty="0"/>
              </a:p>
              <a:p>
                <a:pPr marL="457200" lvl="1" indent="0">
                  <a:buNone/>
                </a:pPr>
                <a:endParaRPr lang="en-US" sz="1200" dirty="0"/>
              </a:p>
              <a:p>
                <a:r>
                  <a:rPr lang="en-US" sz="2400" dirty="0">
                    <a:solidFill>
                      <a:srgbClr val="FF0000"/>
                    </a:solidFill>
                  </a:rPr>
                  <a:t>Bad</a:t>
                </a:r>
                <a:r>
                  <a:rPr lang="en-US" sz="2400" dirty="0"/>
                  <a:t> hypothesis set </a:t>
                </a:r>
                <a:br>
                  <a:rPr lang="en-US" sz="2400" dirty="0"/>
                </a:br>
                <a:r>
                  <a:rPr lang="en-US" sz="1200" dirty="0"/>
                  <a:t>	</a:t>
                </a:r>
                <a:br>
                  <a:rPr lang="en-US" sz="2400" dirty="0"/>
                </a:br>
                <a:r>
                  <a:rPr lang="en-US" sz="2400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(1)</m:t>
                    </m:r>
                  </m:oMath>
                </a14:m>
                <a:endParaRPr lang="en-US" sz="2400" i="1" dirty="0"/>
              </a:p>
              <a:p>
                <a:endParaRPr lang="en-US" sz="1200" dirty="0"/>
              </a:p>
              <a:p>
                <a:r>
                  <a:rPr lang="en-US" sz="2400" dirty="0">
                    <a:solidFill>
                      <a:srgbClr val="00B050"/>
                    </a:solidFill>
                  </a:rPr>
                  <a:t>Good</a:t>
                </a:r>
                <a:r>
                  <a:rPr lang="en-US" sz="2400" dirty="0"/>
                  <a:t> hypothesis 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pPr marL="457200" lvl="1" indent="0">
                  <a:buNone/>
                </a:pPr>
                <a:endParaRPr lang="en-US" sz="1200" dirty="0">
                  <a:solidFill>
                    <a:schemeClr val="accent1"/>
                  </a:solidFill>
                </a:endParaRPr>
              </a:p>
              <a:p>
                <a:pPr marL="457200" lvl="1" indent="0">
                  <a:buNone/>
                </a:pPr>
                <a:r>
                  <a:rPr lang="en-US" dirty="0">
                    <a:solidFill>
                      <a:schemeClr val="accent1"/>
                    </a:solidFill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−1)</m:t>
                            </m:r>
                            <m:f>
                              <m:f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m:rPr>
                                    <m:sty m:val="p"/>
                                  </m:rPr>
                                  <a:rPr lang="en-US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ln</m:t>
                                </m:r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⁡</m:t>
                                </m:r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num>
                              <m:den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den>
                            </m:f>
                          </m:e>
                        </m:rad>
                      </m:e>
                    </m:d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B376B01-DDAB-4645-9BE4-B513EBB5C12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1015382" cy="4848400"/>
              </a:xfrm>
              <a:blipFill>
                <a:blip r:embed="rId3"/>
                <a:stretch>
                  <a:fillRect l="-806" t="-15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8E008C21-7D1D-2843-B8A8-970800F64A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4384" y="3559346"/>
            <a:ext cx="3989878" cy="31146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F4B3DC4-4566-A64C-8D67-9C7C66A613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7104" y="183975"/>
            <a:ext cx="5510150" cy="130838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96769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753962-CAAD-C04B-945C-9C9F16C382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VC Dimension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DA3402-5692-2E44-9D22-011D2DE1D47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VC Dimension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endParaRPr lang="en-US" sz="600" dirty="0"/>
              </a:p>
              <a:p>
                <a:pPr lvl="1"/>
                <a:r>
                  <a:rPr lang="en-US" dirty="0"/>
                  <a:t>The VC dimension of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 is the </a:t>
                </a:r>
                <a:r>
                  <a:rPr lang="en-US" b="1" dirty="0">
                    <a:solidFill>
                      <a:srgbClr val="C00000"/>
                    </a:solidFill>
                  </a:rPr>
                  <a:t>largest </a:t>
                </a:r>
                <a14:m>
                  <m:oMath xmlns:m="http://schemas.openxmlformats.org/officeDocument/2006/math">
                    <m:r>
                      <a:rPr lang="en-US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𝑵</m:t>
                    </m:r>
                  </m:oMath>
                </a14:m>
                <a:r>
                  <a:rPr lang="en-US" b="1" dirty="0">
                    <a:solidFill>
                      <a:srgbClr val="C00000"/>
                    </a:solidFill>
                  </a:rPr>
                  <a:t> such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𝒎</m:t>
                        </m:r>
                      </m:e>
                      <m:sub>
                        <m:r>
                          <a:rPr lang="en-US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𝑯</m:t>
                        </m:r>
                      </m:sub>
                    </m:sSub>
                    <m:d>
                      <m:dPr>
                        <m:ctrlPr>
                          <a:rPr lang="en-US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𝑵</m:t>
                        </m:r>
                      </m:e>
                    </m:d>
                    <m:r>
                      <a:rPr lang="en-US" b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US" b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𝐍</m:t>
                        </m:r>
                      </m:sup>
                    </m:sSup>
                    <m:r>
                      <a:rPr lang="en-US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  <m:r>
                      <a:rPr lang="en-US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 </a:t>
                </a:r>
                <a:r>
                  <a:rPr lang="en-US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for all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.</a:t>
                </a:r>
              </a:p>
              <a:p>
                <a:pPr lvl="1"/>
                <a:endParaRPr lang="en-US" sz="600" dirty="0"/>
              </a:p>
              <a:p>
                <a:pPr lvl="1"/>
                <a:r>
                  <a:rPr lang="en-US" dirty="0"/>
                  <a:t>Or, let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 be the smallest break point for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, the VC dimension of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 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DA3402-5692-2E44-9D22-011D2DE1D4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Content Placeholder 6">
                <a:extLst>
                  <a:ext uri="{FF2B5EF4-FFF2-40B4-BE49-F238E27FC236}">
                    <a16:creationId xmlns:a16="http://schemas.microsoft.com/office/drawing/2014/main" id="{72CD0E03-BF70-B843-A0AA-95EEFE8E0B42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447327530"/>
                  </p:ext>
                </p:extLst>
              </p:nvPr>
            </p:nvGraphicFramePr>
            <p:xfrm>
              <a:off x="365425" y="4383660"/>
              <a:ext cx="11573171" cy="22860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687100">
                      <a:extLst>
                        <a:ext uri="{9D8B030D-6E8A-4147-A177-3AD203B41FA5}">
                          <a16:colId xmlns:a16="http://schemas.microsoft.com/office/drawing/2014/main" val="122569488"/>
                        </a:ext>
                      </a:extLst>
                    </a:gridCol>
                    <a:gridCol w="1002845">
                      <a:extLst>
                        <a:ext uri="{9D8B030D-6E8A-4147-A177-3AD203B41FA5}">
                          <a16:colId xmlns:a16="http://schemas.microsoft.com/office/drawing/2014/main" val="656484145"/>
                        </a:ext>
                      </a:extLst>
                    </a:gridCol>
                    <a:gridCol w="847474">
                      <a:extLst>
                        <a:ext uri="{9D8B030D-6E8A-4147-A177-3AD203B41FA5}">
                          <a16:colId xmlns:a16="http://schemas.microsoft.com/office/drawing/2014/main" val="486031089"/>
                        </a:ext>
                      </a:extLst>
                    </a:gridCol>
                    <a:gridCol w="974595">
                      <a:extLst>
                        <a:ext uri="{9D8B030D-6E8A-4147-A177-3AD203B41FA5}">
                          <a16:colId xmlns:a16="http://schemas.microsoft.com/office/drawing/2014/main" val="676008107"/>
                        </a:ext>
                      </a:extLst>
                    </a:gridCol>
                    <a:gridCol w="932222">
                      <a:extLst>
                        <a:ext uri="{9D8B030D-6E8A-4147-A177-3AD203B41FA5}">
                          <a16:colId xmlns:a16="http://schemas.microsoft.com/office/drawing/2014/main" val="2840544668"/>
                        </a:ext>
                      </a:extLst>
                    </a:gridCol>
                    <a:gridCol w="1045218">
                      <a:extLst>
                        <a:ext uri="{9D8B030D-6E8A-4147-A177-3AD203B41FA5}">
                          <a16:colId xmlns:a16="http://schemas.microsoft.com/office/drawing/2014/main" val="4113077336"/>
                        </a:ext>
                      </a:extLst>
                    </a:gridCol>
                    <a:gridCol w="2118506">
                      <a:extLst>
                        <a:ext uri="{9D8B030D-6E8A-4147-A177-3AD203B41FA5}">
                          <a16:colId xmlns:a16="http://schemas.microsoft.com/office/drawing/2014/main" val="3369366584"/>
                        </a:ext>
                      </a:extLst>
                    </a:gridCol>
                    <a:gridCol w="1965211">
                      <a:extLst>
                        <a:ext uri="{9D8B030D-6E8A-4147-A177-3AD203B41FA5}">
                          <a16:colId xmlns:a16="http://schemas.microsoft.com/office/drawing/2014/main" val="80140418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N=1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N=2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N=3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N=4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N=5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Break Points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VC Dimension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79448680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Positive Rays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2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3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4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6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=2,3,4,…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324892335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Positive Intervals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=3,4,5,…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90696581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Convex Sets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32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None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238738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2D Perceptron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?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=4,5,6,…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844794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Content Placeholder 6">
                <a:extLst>
                  <a:ext uri="{FF2B5EF4-FFF2-40B4-BE49-F238E27FC236}">
                    <a16:creationId xmlns:a16="http://schemas.microsoft.com/office/drawing/2014/main" id="{72CD0E03-BF70-B843-A0AA-95EEFE8E0B42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447327530"/>
                  </p:ext>
                </p:extLst>
              </p:nvPr>
            </p:nvGraphicFramePr>
            <p:xfrm>
              <a:off x="365425" y="4383660"/>
              <a:ext cx="11573171" cy="22860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687100">
                      <a:extLst>
                        <a:ext uri="{9D8B030D-6E8A-4147-A177-3AD203B41FA5}">
                          <a16:colId xmlns:a16="http://schemas.microsoft.com/office/drawing/2014/main" val="122569488"/>
                        </a:ext>
                      </a:extLst>
                    </a:gridCol>
                    <a:gridCol w="1002845">
                      <a:extLst>
                        <a:ext uri="{9D8B030D-6E8A-4147-A177-3AD203B41FA5}">
                          <a16:colId xmlns:a16="http://schemas.microsoft.com/office/drawing/2014/main" val="656484145"/>
                        </a:ext>
                      </a:extLst>
                    </a:gridCol>
                    <a:gridCol w="847474">
                      <a:extLst>
                        <a:ext uri="{9D8B030D-6E8A-4147-A177-3AD203B41FA5}">
                          <a16:colId xmlns:a16="http://schemas.microsoft.com/office/drawing/2014/main" val="486031089"/>
                        </a:ext>
                      </a:extLst>
                    </a:gridCol>
                    <a:gridCol w="974595">
                      <a:extLst>
                        <a:ext uri="{9D8B030D-6E8A-4147-A177-3AD203B41FA5}">
                          <a16:colId xmlns:a16="http://schemas.microsoft.com/office/drawing/2014/main" val="676008107"/>
                        </a:ext>
                      </a:extLst>
                    </a:gridCol>
                    <a:gridCol w="932222">
                      <a:extLst>
                        <a:ext uri="{9D8B030D-6E8A-4147-A177-3AD203B41FA5}">
                          <a16:colId xmlns:a16="http://schemas.microsoft.com/office/drawing/2014/main" val="2840544668"/>
                        </a:ext>
                      </a:extLst>
                    </a:gridCol>
                    <a:gridCol w="1045218">
                      <a:extLst>
                        <a:ext uri="{9D8B030D-6E8A-4147-A177-3AD203B41FA5}">
                          <a16:colId xmlns:a16="http://schemas.microsoft.com/office/drawing/2014/main" val="4113077336"/>
                        </a:ext>
                      </a:extLst>
                    </a:gridCol>
                    <a:gridCol w="2118506">
                      <a:extLst>
                        <a:ext uri="{9D8B030D-6E8A-4147-A177-3AD203B41FA5}">
                          <a16:colId xmlns:a16="http://schemas.microsoft.com/office/drawing/2014/main" val="3369366584"/>
                        </a:ext>
                      </a:extLst>
                    </a:gridCol>
                    <a:gridCol w="1965211">
                      <a:extLst>
                        <a:ext uri="{9D8B030D-6E8A-4147-A177-3AD203B41FA5}">
                          <a16:colId xmlns:a16="http://schemas.microsoft.com/office/drawing/2014/main" val="801404183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N=1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N=2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N=3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N=4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N=5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Break Points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VC Dimension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794486808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Positive Rays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2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3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4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6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353892" t="-111111" r="-92814" b="-330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3248923356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Positive Intervals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53892" t="-205405" r="-92814" b="-2216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90696581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Convex Sets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32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None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89032" t="-313889" b="-12777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23873801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2D Perceptron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?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53892" t="-413889" r="-92814" b="-2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844794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C1CF8BAD-A00F-B14B-95E8-258A537CD153}"/>
                  </a:ext>
                </a:extLst>
              </p:cNvPr>
              <p:cNvSpPr/>
              <p:nvPr/>
            </p:nvSpPr>
            <p:spPr>
              <a:xfrm>
                <a:off x="5000976" y="4061456"/>
                <a:ext cx="96205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𝒎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𝑯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𝑵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C1CF8BAD-A00F-B14B-95E8-258A537CD1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0976" y="4061456"/>
                <a:ext cx="962058" cy="369332"/>
              </a:xfrm>
              <a:prstGeom prst="rect">
                <a:avLst/>
              </a:prstGeom>
              <a:blipFill>
                <a:blip r:embed="rId4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87075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753962-CAAD-C04B-945C-9C9F16C382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VC Dimension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DA3402-5692-2E44-9D22-011D2DE1D47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VC Dimension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endParaRPr lang="en-US" sz="600" dirty="0"/>
              </a:p>
              <a:p>
                <a:pPr lvl="1"/>
                <a:r>
                  <a:rPr lang="en-US" dirty="0"/>
                  <a:t>The VC dimension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 is the </a:t>
                </a:r>
                <a:r>
                  <a:rPr lang="en-US" b="1" dirty="0">
                    <a:solidFill>
                      <a:srgbClr val="C00000"/>
                    </a:solidFill>
                  </a:rPr>
                  <a:t>largest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𝑵</m:t>
                    </m:r>
                  </m:oMath>
                </a14:m>
                <a:r>
                  <a:rPr lang="en-US" b="1" dirty="0">
                    <a:solidFill>
                      <a:srgbClr val="C00000"/>
                    </a:solidFill>
                  </a:rPr>
                  <a:t> such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𝒎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𝑯</m:t>
                        </m:r>
                      </m:sub>
                    </m:sSub>
                    <m:d>
                      <m:dPr>
                        <m:ctrlPr>
                          <a:rPr lang="en-US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𝑵</m:t>
                        </m:r>
                      </m:e>
                    </m:d>
                    <m:r>
                      <a:rPr lang="en-US" b="1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US" b="1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𝐍</m:t>
                        </m:r>
                      </m:sup>
                    </m:sSup>
                    <m:r>
                      <a:rPr lang="en-US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  <m: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 </a:t>
                </a:r>
                <a:r>
                  <a:rPr lang="en-US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for all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.</a:t>
                </a:r>
              </a:p>
              <a:p>
                <a:pPr lvl="1"/>
                <a:endParaRPr lang="en-US" sz="600" dirty="0"/>
              </a:p>
              <a:p>
                <a:pPr lvl="1"/>
                <a:r>
                  <a:rPr lang="en-US" dirty="0"/>
                  <a:t>Or, let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 be the smallest break point for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, the VC dimension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 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US" b="0" dirty="0"/>
              </a:p>
              <a:p>
                <a:pPr lvl="1"/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DA3402-5692-2E44-9D22-011D2DE1D4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Content Placeholder 6">
                <a:extLst>
                  <a:ext uri="{FF2B5EF4-FFF2-40B4-BE49-F238E27FC236}">
                    <a16:creationId xmlns:a16="http://schemas.microsoft.com/office/drawing/2014/main" id="{72CD0E03-BF70-B843-A0AA-95EEFE8E0B42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577035483"/>
                  </p:ext>
                </p:extLst>
              </p:nvPr>
            </p:nvGraphicFramePr>
            <p:xfrm>
              <a:off x="365425" y="4383660"/>
              <a:ext cx="11573171" cy="22860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687100">
                      <a:extLst>
                        <a:ext uri="{9D8B030D-6E8A-4147-A177-3AD203B41FA5}">
                          <a16:colId xmlns:a16="http://schemas.microsoft.com/office/drawing/2014/main" val="122569488"/>
                        </a:ext>
                      </a:extLst>
                    </a:gridCol>
                    <a:gridCol w="1002845">
                      <a:extLst>
                        <a:ext uri="{9D8B030D-6E8A-4147-A177-3AD203B41FA5}">
                          <a16:colId xmlns:a16="http://schemas.microsoft.com/office/drawing/2014/main" val="656484145"/>
                        </a:ext>
                      </a:extLst>
                    </a:gridCol>
                    <a:gridCol w="847474">
                      <a:extLst>
                        <a:ext uri="{9D8B030D-6E8A-4147-A177-3AD203B41FA5}">
                          <a16:colId xmlns:a16="http://schemas.microsoft.com/office/drawing/2014/main" val="486031089"/>
                        </a:ext>
                      </a:extLst>
                    </a:gridCol>
                    <a:gridCol w="974595">
                      <a:extLst>
                        <a:ext uri="{9D8B030D-6E8A-4147-A177-3AD203B41FA5}">
                          <a16:colId xmlns:a16="http://schemas.microsoft.com/office/drawing/2014/main" val="676008107"/>
                        </a:ext>
                      </a:extLst>
                    </a:gridCol>
                    <a:gridCol w="932222">
                      <a:extLst>
                        <a:ext uri="{9D8B030D-6E8A-4147-A177-3AD203B41FA5}">
                          <a16:colId xmlns:a16="http://schemas.microsoft.com/office/drawing/2014/main" val="2840544668"/>
                        </a:ext>
                      </a:extLst>
                    </a:gridCol>
                    <a:gridCol w="1045218">
                      <a:extLst>
                        <a:ext uri="{9D8B030D-6E8A-4147-A177-3AD203B41FA5}">
                          <a16:colId xmlns:a16="http://schemas.microsoft.com/office/drawing/2014/main" val="4113077336"/>
                        </a:ext>
                      </a:extLst>
                    </a:gridCol>
                    <a:gridCol w="2118506">
                      <a:extLst>
                        <a:ext uri="{9D8B030D-6E8A-4147-A177-3AD203B41FA5}">
                          <a16:colId xmlns:a16="http://schemas.microsoft.com/office/drawing/2014/main" val="3369366584"/>
                        </a:ext>
                      </a:extLst>
                    </a:gridCol>
                    <a:gridCol w="1965211">
                      <a:extLst>
                        <a:ext uri="{9D8B030D-6E8A-4147-A177-3AD203B41FA5}">
                          <a16:colId xmlns:a16="http://schemas.microsoft.com/office/drawing/2014/main" val="80140418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N=1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N=2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N=3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N=4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N=5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Break Points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VC Dimension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79448680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Positive Rays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2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3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4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6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=2,3,4,…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324892335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Positive Intervals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=3,4,5,…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90696581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Convex Sets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32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None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238738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2D Perceptron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?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=4,5,6,…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844794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Content Placeholder 6">
                <a:extLst>
                  <a:ext uri="{FF2B5EF4-FFF2-40B4-BE49-F238E27FC236}">
                    <a16:creationId xmlns:a16="http://schemas.microsoft.com/office/drawing/2014/main" id="{72CD0E03-BF70-B843-A0AA-95EEFE8E0B42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577035483"/>
                  </p:ext>
                </p:extLst>
              </p:nvPr>
            </p:nvGraphicFramePr>
            <p:xfrm>
              <a:off x="365425" y="4383660"/>
              <a:ext cx="11573171" cy="22860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687100">
                      <a:extLst>
                        <a:ext uri="{9D8B030D-6E8A-4147-A177-3AD203B41FA5}">
                          <a16:colId xmlns:a16="http://schemas.microsoft.com/office/drawing/2014/main" val="122569488"/>
                        </a:ext>
                      </a:extLst>
                    </a:gridCol>
                    <a:gridCol w="1002845">
                      <a:extLst>
                        <a:ext uri="{9D8B030D-6E8A-4147-A177-3AD203B41FA5}">
                          <a16:colId xmlns:a16="http://schemas.microsoft.com/office/drawing/2014/main" val="656484145"/>
                        </a:ext>
                      </a:extLst>
                    </a:gridCol>
                    <a:gridCol w="847474">
                      <a:extLst>
                        <a:ext uri="{9D8B030D-6E8A-4147-A177-3AD203B41FA5}">
                          <a16:colId xmlns:a16="http://schemas.microsoft.com/office/drawing/2014/main" val="486031089"/>
                        </a:ext>
                      </a:extLst>
                    </a:gridCol>
                    <a:gridCol w="974595">
                      <a:extLst>
                        <a:ext uri="{9D8B030D-6E8A-4147-A177-3AD203B41FA5}">
                          <a16:colId xmlns:a16="http://schemas.microsoft.com/office/drawing/2014/main" val="676008107"/>
                        </a:ext>
                      </a:extLst>
                    </a:gridCol>
                    <a:gridCol w="932222">
                      <a:extLst>
                        <a:ext uri="{9D8B030D-6E8A-4147-A177-3AD203B41FA5}">
                          <a16:colId xmlns:a16="http://schemas.microsoft.com/office/drawing/2014/main" val="2840544668"/>
                        </a:ext>
                      </a:extLst>
                    </a:gridCol>
                    <a:gridCol w="1045218">
                      <a:extLst>
                        <a:ext uri="{9D8B030D-6E8A-4147-A177-3AD203B41FA5}">
                          <a16:colId xmlns:a16="http://schemas.microsoft.com/office/drawing/2014/main" val="4113077336"/>
                        </a:ext>
                      </a:extLst>
                    </a:gridCol>
                    <a:gridCol w="2118506">
                      <a:extLst>
                        <a:ext uri="{9D8B030D-6E8A-4147-A177-3AD203B41FA5}">
                          <a16:colId xmlns:a16="http://schemas.microsoft.com/office/drawing/2014/main" val="3369366584"/>
                        </a:ext>
                      </a:extLst>
                    </a:gridCol>
                    <a:gridCol w="1965211">
                      <a:extLst>
                        <a:ext uri="{9D8B030D-6E8A-4147-A177-3AD203B41FA5}">
                          <a16:colId xmlns:a16="http://schemas.microsoft.com/office/drawing/2014/main" val="801404183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N=1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N=2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N=3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N=4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N=5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Break Points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VC Dimension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794486808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Positive Rays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2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3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4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6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353892" t="-111111" r="-92814" b="-330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3248923356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Positive Intervals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53892" t="-205405" r="-92814" b="-2216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90696581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Convex Sets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32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None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89032" t="-313889" b="-12777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23873801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2D Perceptron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?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53892" t="-413889" r="-92814" b="-2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844794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C1CF8BAD-A00F-B14B-95E8-258A537CD153}"/>
                  </a:ext>
                </a:extLst>
              </p:cNvPr>
              <p:cNvSpPr/>
              <p:nvPr/>
            </p:nvSpPr>
            <p:spPr>
              <a:xfrm>
                <a:off x="5000976" y="4061456"/>
                <a:ext cx="96205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𝒎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𝑯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𝑵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C1CF8BAD-A00F-B14B-95E8-258A537CD1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0976" y="4061456"/>
                <a:ext cx="962058" cy="369332"/>
              </a:xfrm>
              <a:prstGeom prst="rect">
                <a:avLst/>
              </a:prstGeom>
              <a:blipFill>
                <a:blip r:embed="rId4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71110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753962-CAAD-C04B-945C-9C9F16C382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VC Dimension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DA3402-5692-2E44-9D22-011D2DE1D47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VC Dimension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endParaRPr lang="en-US" sz="600" dirty="0"/>
              </a:p>
              <a:p>
                <a:pPr lvl="1"/>
                <a:r>
                  <a:rPr lang="en-US" dirty="0"/>
                  <a:t>The VC dimension of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 is the </a:t>
                </a:r>
                <a:r>
                  <a:rPr lang="en-US" b="1" dirty="0">
                    <a:solidFill>
                      <a:srgbClr val="C00000"/>
                    </a:solidFill>
                  </a:rPr>
                  <a:t>largest </a:t>
                </a:r>
                <a14:m>
                  <m:oMath xmlns:m="http://schemas.openxmlformats.org/officeDocument/2006/math">
                    <m:r>
                      <a:rPr lang="en-US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𝑵</m:t>
                    </m:r>
                  </m:oMath>
                </a14:m>
                <a:r>
                  <a:rPr lang="en-US" b="1" dirty="0">
                    <a:solidFill>
                      <a:srgbClr val="C00000"/>
                    </a:solidFill>
                  </a:rPr>
                  <a:t> such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𝒎</m:t>
                        </m:r>
                      </m:e>
                      <m:sub>
                        <m:r>
                          <a:rPr lang="en-US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𝑯</m:t>
                        </m:r>
                      </m:sub>
                    </m:sSub>
                    <m:d>
                      <m:dPr>
                        <m:ctrlPr>
                          <a:rPr lang="en-US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𝑵</m:t>
                        </m:r>
                      </m:e>
                    </m:d>
                    <m:r>
                      <a:rPr lang="en-US" b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US" b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𝐍</m:t>
                        </m:r>
                      </m:sup>
                    </m:sSup>
                    <m:r>
                      <a:rPr lang="en-US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  <m:r>
                      <a:rPr lang="en-US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 </a:t>
                </a:r>
                <a:r>
                  <a:rPr lang="en-US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for all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.</a:t>
                </a:r>
              </a:p>
              <a:p>
                <a:pPr lvl="1"/>
                <a:endParaRPr lang="en-US" sz="600" dirty="0"/>
              </a:p>
              <a:p>
                <a:pPr lvl="1"/>
                <a:r>
                  <a:rPr lang="en-US" dirty="0"/>
                  <a:t>Or, let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 be the smallest break point for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, the VC dimension of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 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Plug the definition into VC Generalization Bound</a:t>
                </a:r>
              </a:p>
              <a:p>
                <a:endParaRPr lang="en-US" sz="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r>
                        <a:rPr lang="en-US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r>
                        <a:rPr lang="en-US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ad>
                            <m:radPr>
                              <m:degHide m:val="on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𝑉𝐶</m:t>
                                  </m:r>
                                </m:sub>
                              </m:sSub>
                              <m:f>
                                <m:f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func>
                                    <m:funcPr>
                                      <m:ctrlP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i="0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ln</m:t>
                                      </m:r>
                                    </m:fName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</m:func>
                                </m:num>
                                <m:den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den>
                              </m:f>
                            </m:e>
                          </m:rad>
                        </m:e>
                      </m:d>
                    </m:oMath>
                  </m:oMathPara>
                </a14:m>
                <a:endParaRPr lang="en-US" i="1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DA3402-5692-2E44-9D22-011D2DE1D4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77B1D1F9-ACF7-FD4F-88A4-1F011BA026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9229" y="218382"/>
            <a:ext cx="5482695" cy="190302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38754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D4913-6F2C-5641-B5D3-FE4447F520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41967"/>
            <a:ext cx="10515600" cy="2852737"/>
          </a:xfrm>
        </p:spPr>
        <p:txBody>
          <a:bodyPr/>
          <a:lstStyle/>
          <a:p>
            <a:r>
              <a:rPr lang="en-US" dirty="0"/>
              <a:t>Discussion on the VC Theory</a:t>
            </a:r>
          </a:p>
        </p:txBody>
      </p:sp>
    </p:spTree>
    <p:extLst>
      <p:ext uri="{BB962C8B-B14F-4D97-AF65-F5344CB8AC3E}">
        <p14:creationId xmlns:p14="http://schemas.microsoft.com/office/powerpoint/2010/main" val="22347411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88B2B-F076-2645-86F1-5E07C380B4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8270F8-74C4-DE4F-837B-68D10AF597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7B5705A-271D-C247-A675-C78F9F9C307F}"/>
              </a:ext>
            </a:extLst>
          </p:cNvPr>
          <p:cNvSpPr/>
          <p:nvPr/>
        </p:nvSpPr>
        <p:spPr>
          <a:xfrm>
            <a:off x="-360218" y="-221673"/>
            <a:ext cx="13203382" cy="732905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8805E3-A3AA-9C4C-8E5D-30BBC89B65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00" y="702890"/>
            <a:ext cx="8548255" cy="6404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5011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DADB95-3614-EC44-81C6-27FCAB209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 on the VC Theory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03530D7-3699-044F-A69D-D069BE6716E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VC Bound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Built on top of the </a:t>
                </a:r>
                <a:r>
                  <a:rPr lang="en-US" dirty="0" err="1"/>
                  <a:t>i.i.d</a:t>
                </a:r>
                <a:r>
                  <a:rPr lang="en-US" dirty="0"/>
                  <a:t>. data assumption</a:t>
                </a:r>
              </a:p>
              <a:p>
                <a:r>
                  <a:rPr lang="en-US" dirty="0"/>
                  <a:t>The bound is “loose”</a:t>
                </a:r>
              </a:p>
              <a:p>
                <a:pPr lvl="1"/>
                <a:r>
                  <a:rPr lang="en-US" dirty="0"/>
                  <a:t>Depends only on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The analysis is loose in many places </a:t>
                </a:r>
              </a:p>
              <a:p>
                <a:endParaRPr lang="en-US" sz="600" dirty="0"/>
              </a:p>
              <a:p>
                <a:r>
                  <a:rPr lang="en-US" dirty="0"/>
                  <a:t>However, it qualitatively characterizes the practice reasonably well</a:t>
                </a:r>
              </a:p>
              <a:p>
                <a:pPr lvl="1"/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(the bound is roughly equally loose for every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charset="0"/>
                      </a:rPr>
                      <m:t>𝐻</m:t>
                    </m:r>
                  </m:oMath>
                </a14:m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)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03530D7-3699-044F-A69D-D069BE6716E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2"/>
                <a:stretch>
                  <a:fillRect l="-1086" t="-29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D75A92C5-4F04-A846-B96D-171AFDB3E5DF}"/>
                  </a:ext>
                </a:extLst>
              </p:cNvPr>
              <p:cNvSpPr/>
              <p:nvPr/>
            </p:nvSpPr>
            <p:spPr>
              <a:xfrm>
                <a:off x="1569025" y="1961496"/>
                <a:ext cx="7628710" cy="130330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ad>
                            <m:radPr>
                              <m:degHide m:val="on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𝑉𝐶</m:t>
                                  </m:r>
                                </m:sub>
                              </m:sSub>
                              <m:f>
                                <m:fPr>
                                  <m:ctrlP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func>
                                    <m:funcPr>
                                      <m:ctrlPr>
                                        <a:rPr lang="en-US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2400" b="0" i="0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ln</m:t>
                                      </m:r>
                                    </m:fName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</m:func>
                                </m:num>
                                <m:den>
                                  <m: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den>
                              </m:f>
                            </m:e>
                          </m:rad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D75A92C5-4F04-A846-B96D-171AFDB3E5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9025" y="1961496"/>
                <a:ext cx="7628710" cy="130330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54214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A9252662-19D8-FB4B-B382-8CD445EA277C}"/>
                  </a:ext>
                </a:extLst>
              </p:cNvPr>
              <p:cNvSpPr/>
              <p:nvPr/>
            </p:nvSpPr>
            <p:spPr>
              <a:xfrm>
                <a:off x="1419894" y="516960"/>
                <a:ext cx="8450247" cy="169674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32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d>
                        <m:dPr>
                          <m:ctrlPr>
                            <a:rPr lang="en-US" sz="32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r>
                        <a:rPr lang="en-US" sz="32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sz="32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3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d>
                        <m:dPr>
                          <m:ctrlPr>
                            <a:rPr lang="en-US" sz="3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r>
                        <a:rPr lang="en-US" sz="32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ad>
                            <m:radPr>
                              <m:degHide m:val="on"/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𝑉𝐶</m:t>
                                  </m:r>
                                </m:sub>
                              </m:sSub>
                              <m:f>
                                <m:f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func>
                                    <m:funcPr>
                                      <m:ctrlPr>
                                        <a:rPr lang="en-US" sz="32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3200" b="0" i="0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ln</m:t>
                                      </m:r>
                                    </m:fName>
                                    <m:e>
                                      <m:r>
                                        <a:rPr lang="en-US" sz="32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</m:func>
                                </m:num>
                                <m:den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den>
                              </m:f>
                            </m:e>
                          </m:rad>
                        </m:e>
                      </m:d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A9252662-19D8-FB4B-B382-8CD445EA27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9894" y="516960"/>
                <a:ext cx="8450247" cy="169674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AACFBD17-5532-4147-ADE9-BF14A2D2373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2525486"/>
                <a:ext cx="11027229" cy="4180114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Goal of learning: Minimize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How to achieve that</a:t>
                </a:r>
              </a:p>
              <a:p>
                <a:pPr lvl="1"/>
                <a:r>
                  <a:rPr lang="en-US" dirty="0"/>
                  <a:t>Minimize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Choose a hypothesis set with large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𝑉𝐶</m:t>
                        </m:r>
                      </m:sub>
                    </m:sSub>
                  </m:oMath>
                </a14:m>
                <a:r>
                  <a:rPr lang="en-US" dirty="0"/>
                  <a:t>  </a:t>
                </a:r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(complex hypothesis likely fit data better)</a:t>
                </a:r>
              </a:p>
              <a:p>
                <a:pPr lvl="1"/>
                <a:r>
                  <a:rPr lang="en-US" dirty="0"/>
                  <a:t>Minimize </a:t>
                </a:r>
                <a:r>
                  <a:rPr lang="en-US" dirty="0">
                    <a:solidFill>
                      <a:srgbClr val="C00000"/>
                    </a:solidFill>
                  </a:rPr>
                  <a:t>generalization error</a:t>
                </a:r>
              </a:p>
              <a:p>
                <a:pPr lvl="2"/>
                <a:r>
                  <a:rPr lang="en-US" dirty="0">
                    <a:solidFill>
                      <a:schemeClr val="tx1"/>
                    </a:solidFill>
                  </a:rPr>
                  <a:t>Choose a hypothesis with small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𝑉𝐶</m:t>
                        </m:r>
                      </m:sub>
                    </m:sSub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lvl="2"/>
                <a:r>
                  <a:rPr lang="en-US" dirty="0">
                    <a:solidFill>
                      <a:schemeClr val="tx1"/>
                    </a:solidFill>
                  </a:rPr>
                  <a:t>Have a lot of data points to train on (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is large)</a:t>
                </a:r>
              </a:p>
              <a:p>
                <a:pPr lvl="2"/>
                <a:endParaRPr lang="en-US" dirty="0"/>
              </a:p>
              <a:p>
                <a:r>
                  <a:rPr lang="en-US" sz="2400" dirty="0"/>
                  <a:t>Think about </a:t>
                </a:r>
                <a:r>
                  <a:rPr lang="en-US" sz="2400" dirty="0">
                    <a:solidFill>
                      <a:schemeClr val="tx1"/>
                    </a:solidFill>
                  </a:rPr>
                  <a:t>the high-level tradeoff of choosing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𝑉𝐶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and its dependency on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AACFBD17-5532-4147-ADE9-BF14A2D2373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2525486"/>
                <a:ext cx="11027229" cy="4180114"/>
              </a:xfrm>
              <a:blipFill>
                <a:blip r:embed="rId3"/>
                <a:stretch>
                  <a:fillRect l="-920" t="-24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34910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DADB95-3614-EC44-81C6-27FCAB209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 on the VC Theory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03530D7-3699-044F-A69D-D069BE6716E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/>
              <a:lstStyle/>
              <a:p>
                <a:r>
                  <a:rPr lang="en-US" dirty="0"/>
                  <a:t>It establishes the feasibility of learning for infinite hypothesis set</a:t>
                </a:r>
              </a:p>
              <a:p>
                <a:r>
                  <a:rPr lang="en-US" dirty="0"/>
                  <a:t>It provides nice intuitions on what’s happening underneath ML</a:t>
                </a:r>
              </a:p>
              <a:p>
                <a:pPr lvl="1"/>
                <a:r>
                  <a:rPr lang="en-US" dirty="0"/>
                  <a:t>A single parameter to characterize complexity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03530D7-3699-044F-A69D-D069BE6716E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94D20555-0B40-994A-95E7-6187D2E019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9128" y="3429000"/>
            <a:ext cx="4481901" cy="338020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2ADC307-9B81-594B-B659-47E08CB04977}"/>
                  </a:ext>
                </a:extLst>
              </p:cNvPr>
              <p:cNvSpPr/>
              <p:nvPr/>
            </p:nvSpPr>
            <p:spPr>
              <a:xfrm>
                <a:off x="123372" y="4450332"/>
                <a:ext cx="6871899" cy="129561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sz="2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ad>
                            <m:radPr>
                              <m:degHide m:val="on"/>
                              <m:ctrlP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𝑉𝐶</m:t>
                                  </m:r>
                                </m:sub>
                              </m:sSub>
                              <m:f>
                                <m:fPr>
                                  <m:ctrlP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func>
                                    <m:funcPr>
                                      <m:ctrlPr>
                                        <a:rPr lang="en-US" sz="24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2400" b="0" i="0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ln</m:t>
                                      </m:r>
                                    </m:fName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</m:func>
                                </m:num>
                                <m:den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den>
                              </m:f>
                            </m:e>
                          </m:rad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2ADC307-9B81-594B-B659-47E08CB049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372" y="4450332"/>
                <a:ext cx="6871899" cy="129561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7E184E5-7C58-1741-8D30-A6AF178E5D8B}"/>
              </a:ext>
            </a:extLst>
          </p:cNvPr>
          <p:cNvSpPr/>
          <p:nvPr/>
        </p:nvSpPr>
        <p:spPr>
          <a:xfrm>
            <a:off x="7022485" y="3641271"/>
            <a:ext cx="4115415" cy="26924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E2124D4-E445-2D40-A7AA-EB4C6046A668}"/>
              </a:ext>
            </a:extLst>
          </p:cNvPr>
          <p:cNvSpPr/>
          <p:nvPr/>
        </p:nvSpPr>
        <p:spPr>
          <a:xfrm>
            <a:off x="7857744" y="6376416"/>
            <a:ext cx="445008" cy="3474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9337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DADB95-3614-EC44-81C6-27FCAB209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 on the VC Theory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03530D7-3699-044F-A69D-D069BE6716E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/>
              <a:lstStyle/>
              <a:p>
                <a:r>
                  <a:rPr lang="en-US" dirty="0"/>
                  <a:t>It establishes the feasibility of learning for infinite hypothesis set.</a:t>
                </a:r>
              </a:p>
              <a:p>
                <a:r>
                  <a:rPr lang="en-US" dirty="0"/>
                  <a:t>It provides nice intuitions on what’s happening underneath ML.</a:t>
                </a:r>
              </a:p>
              <a:p>
                <a:pPr lvl="1"/>
                <a:r>
                  <a:rPr lang="en-US" dirty="0"/>
                  <a:t>A single parameter to characterize complexity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03530D7-3699-044F-A69D-D069BE6716E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2ADC307-9B81-594B-B659-47E08CB04977}"/>
                  </a:ext>
                </a:extLst>
              </p:cNvPr>
              <p:cNvSpPr/>
              <p:nvPr/>
            </p:nvSpPr>
            <p:spPr>
              <a:xfrm>
                <a:off x="123372" y="4450332"/>
                <a:ext cx="6871899" cy="129561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sz="2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ad>
                            <m:radPr>
                              <m:degHide m:val="on"/>
                              <m:ctrlP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𝑉𝐶</m:t>
                                  </m:r>
                                </m:sub>
                              </m:sSub>
                              <m:f>
                                <m:fPr>
                                  <m:ctrlP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func>
                                    <m:funcPr>
                                      <m:ctrlPr>
                                        <a:rPr lang="en-US" sz="24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2400" b="0" i="0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ln</m:t>
                                      </m:r>
                                    </m:fName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</m:func>
                                </m:num>
                                <m:den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den>
                              </m:f>
                            </m:e>
                          </m:rad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2ADC307-9B81-594B-B659-47E08CB049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372" y="4450332"/>
                <a:ext cx="6871899" cy="129561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F246EBE3-CCC7-A345-B7CE-5A6E975CC4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9128" y="3429000"/>
            <a:ext cx="4481901" cy="3380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9376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A58E8-0D68-484F-93FD-E7CF6F45D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Logistics: Office Hours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D6E0ED-149B-8944-899F-6B7A88E2B6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67416" cy="478948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Tentative schedule of TA office hours (starting next Monday)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60 minutes per session; </a:t>
            </a:r>
            <a:r>
              <a:rPr lang="en-US" dirty="0">
                <a:solidFill>
                  <a:schemeClr val="accent2"/>
                </a:solidFill>
              </a:rPr>
              <a:t>In-person</a:t>
            </a:r>
            <a:r>
              <a:rPr lang="en-US" dirty="0"/>
              <a:t> office hours are highlighted in </a:t>
            </a:r>
            <a:r>
              <a:rPr lang="en-US" dirty="0">
                <a:solidFill>
                  <a:schemeClr val="accent2"/>
                </a:solidFill>
              </a:rPr>
              <a:t>orange</a:t>
            </a:r>
          </a:p>
          <a:p>
            <a:r>
              <a:rPr lang="en-US" dirty="0"/>
              <a:t>Please follow </a:t>
            </a:r>
            <a:r>
              <a:rPr lang="en-US" b="1" dirty="0"/>
              <a:t>Piazza</a:t>
            </a:r>
            <a:r>
              <a:rPr lang="en-US" dirty="0"/>
              <a:t> for additional information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(location, zoom link,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etc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)</a:t>
            </a:r>
          </a:p>
          <a:p>
            <a:r>
              <a:rPr lang="en-US" dirty="0"/>
              <a:t>Recommendation: Try to utilize the office hour early (way ahead of deadlines), you are likely to get more of TAs’ time this way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32240EDC-AAF4-9D49-BF49-6AFF7FE367CB}"/>
              </a:ext>
            </a:extLst>
          </p:cNvPr>
          <p:cNvGraphicFramePr>
            <a:graphicFrameLocks noGrp="1"/>
          </p:cNvGraphicFramePr>
          <p:nvPr/>
        </p:nvGraphicFramePr>
        <p:xfrm>
          <a:off x="1148679" y="2086551"/>
          <a:ext cx="9007912" cy="235915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49044">
                  <a:extLst>
                    <a:ext uri="{9D8B030D-6E8A-4147-A177-3AD203B41FA5}">
                      <a16:colId xmlns:a16="http://schemas.microsoft.com/office/drawing/2014/main" val="2662148146"/>
                    </a:ext>
                  </a:extLst>
                </a:gridCol>
                <a:gridCol w="2509998">
                  <a:extLst>
                    <a:ext uri="{9D8B030D-6E8A-4147-A177-3AD203B41FA5}">
                      <a16:colId xmlns:a16="http://schemas.microsoft.com/office/drawing/2014/main" val="1481930389"/>
                    </a:ext>
                  </a:extLst>
                </a:gridCol>
                <a:gridCol w="2669557">
                  <a:extLst>
                    <a:ext uri="{9D8B030D-6E8A-4147-A177-3AD203B41FA5}">
                      <a16:colId xmlns:a16="http://schemas.microsoft.com/office/drawing/2014/main" val="2006146507"/>
                    </a:ext>
                  </a:extLst>
                </a:gridCol>
                <a:gridCol w="2479313">
                  <a:extLst>
                    <a:ext uri="{9D8B030D-6E8A-4147-A177-3AD203B41FA5}">
                      <a16:colId xmlns:a16="http://schemas.microsoft.com/office/drawing/2014/main" val="2062402569"/>
                    </a:ext>
                  </a:extLst>
                </a:gridCol>
              </a:tblGrid>
              <a:tr h="393192">
                <a:tc>
                  <a:txBody>
                    <a:bodyPr/>
                    <a:lstStyle/>
                    <a:p>
                      <a:pPr rtl="0" fontAlgn="b"/>
                      <a:r>
                        <a:rPr lang="en-US" sz="2000" b="0" dirty="0">
                          <a:effectLst/>
                          <a:latin typeface="Calibri" panose="020F0502020204030204" pitchFamily="34" charset="0"/>
                        </a:rPr>
                        <a:t>Monday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2000" b="0" dirty="0">
                          <a:effectLst/>
                          <a:latin typeface="Calibri" panose="020F0502020204030204" pitchFamily="34" charset="0"/>
                        </a:rPr>
                        <a:t>9:30am Asher </a:t>
                      </a:r>
                      <a:r>
                        <a:rPr lang="en-US" sz="2000" b="0" dirty="0" err="1">
                          <a:effectLst/>
                          <a:latin typeface="Calibri" panose="020F0502020204030204" pitchFamily="34" charset="0"/>
                        </a:rPr>
                        <a:t>Baraban</a:t>
                      </a:r>
                      <a:endParaRPr lang="en-US" sz="2000" b="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3pm </a:t>
                      </a:r>
                      <a:r>
                        <a:rPr lang="en-US" sz="2000" b="0" dirty="0" err="1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Qihang</a:t>
                      </a:r>
                      <a:r>
                        <a:rPr lang="en-US" sz="2000" b="0" dirty="0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 Zhao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rtl="0" fontAlgn="b"/>
                      <a:endParaRPr lang="en-US" sz="2000" b="0" dirty="0">
                        <a:solidFill>
                          <a:srgbClr val="ED7D3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1546801251"/>
                  </a:ext>
                </a:extLst>
              </a:tr>
              <a:tr h="393192">
                <a:tc>
                  <a:txBody>
                    <a:bodyPr/>
                    <a:lstStyle/>
                    <a:p>
                      <a:pPr rtl="0" fontAlgn="b"/>
                      <a:r>
                        <a:rPr lang="en-US" sz="2000" b="0" dirty="0">
                          <a:effectLst/>
                          <a:latin typeface="Calibri" panose="020F0502020204030204" pitchFamily="34" charset="0"/>
                        </a:rPr>
                        <a:t>Tuesday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2000" b="0" dirty="0">
                          <a:effectLst/>
                          <a:latin typeface="Calibri" panose="020F0502020204030204" pitchFamily="34" charset="0"/>
                        </a:rPr>
                        <a:t>10am Di Huang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2000" b="0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1pm Andrew Ruttenberg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2000" b="0" dirty="0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4pm Quinn Wai Wong </a:t>
                      </a: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1754534315"/>
                  </a:ext>
                </a:extLst>
              </a:tr>
              <a:tr h="393192">
                <a:tc>
                  <a:txBody>
                    <a:bodyPr/>
                    <a:lstStyle/>
                    <a:p>
                      <a:pPr rtl="0" fontAlgn="b"/>
                      <a:r>
                        <a:rPr lang="en-US" sz="2000" b="0" dirty="0">
                          <a:effectLst/>
                          <a:latin typeface="Calibri" panose="020F0502020204030204" pitchFamily="34" charset="0"/>
                        </a:rPr>
                        <a:t>Wednesday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2000" b="0" dirty="0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1pm </a:t>
                      </a:r>
                      <a:r>
                        <a:rPr lang="en-US" sz="2000" b="0" dirty="0" err="1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Wenxuan</a:t>
                      </a:r>
                      <a:r>
                        <a:rPr lang="en-US" sz="2000" b="0" dirty="0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 Zhu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2000" b="0" dirty="0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3pm William </a:t>
                      </a:r>
                      <a:r>
                        <a:rPr lang="en-US" sz="2000" b="0" dirty="0" err="1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Sepesi</a:t>
                      </a:r>
                      <a:endParaRPr lang="en-US" sz="2000" b="0" dirty="0">
                        <a:solidFill>
                          <a:srgbClr val="ED7D3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2000" b="0">
                          <a:effectLst/>
                          <a:latin typeface="Calibri" panose="020F0502020204030204" pitchFamily="34" charset="0"/>
                        </a:rPr>
                        <a:t>4:30pm Sylvia Tang</a:t>
                      </a: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1991745777"/>
                  </a:ext>
                </a:extLst>
              </a:tr>
              <a:tr h="393192">
                <a:tc>
                  <a:txBody>
                    <a:bodyPr/>
                    <a:lstStyle/>
                    <a:p>
                      <a:pPr rtl="0" fontAlgn="b"/>
                      <a:r>
                        <a:rPr lang="en-US" sz="2000" b="0" dirty="0">
                          <a:effectLst/>
                          <a:latin typeface="Calibri" panose="020F0502020204030204" pitchFamily="34" charset="0"/>
                        </a:rPr>
                        <a:t>Thursday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2000" b="0" dirty="0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11:30am Yuan Liu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2000" b="0" dirty="0">
                          <a:effectLst/>
                          <a:latin typeface="Calibri" panose="020F0502020204030204" pitchFamily="34" charset="0"/>
                        </a:rPr>
                        <a:t>4pm Elyse Tang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effectLst/>
                          <a:latin typeface="Calibri" panose="020F0502020204030204" pitchFamily="34" charset="0"/>
                        </a:rPr>
                        <a:t>7pm </a:t>
                      </a:r>
                      <a:r>
                        <a:rPr lang="en-US" sz="2000" b="0" dirty="0" err="1">
                          <a:effectLst/>
                          <a:latin typeface="Calibri" panose="020F0502020204030204" pitchFamily="34" charset="0"/>
                        </a:rPr>
                        <a:t>Fankun</a:t>
                      </a:r>
                      <a:r>
                        <a:rPr lang="en-US" sz="2000" b="0" dirty="0">
                          <a:effectLst/>
                          <a:latin typeface="Calibri" panose="020F0502020204030204" pitchFamily="34" charset="0"/>
                        </a:rPr>
                        <a:t> Zen</a:t>
                      </a: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968690147"/>
                  </a:ext>
                </a:extLst>
              </a:tr>
              <a:tr h="393192">
                <a:tc>
                  <a:txBody>
                    <a:bodyPr/>
                    <a:lstStyle/>
                    <a:p>
                      <a:pPr rtl="0" fontAlgn="b"/>
                      <a:r>
                        <a:rPr lang="en-US" sz="2000" b="0" dirty="0">
                          <a:effectLst/>
                          <a:latin typeface="Calibri" panose="020F0502020204030204" pitchFamily="34" charset="0"/>
                        </a:rPr>
                        <a:t>Friday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2000" b="0" dirty="0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11am </a:t>
                      </a:r>
                      <a:r>
                        <a:rPr lang="en-US" sz="2000" b="0" dirty="0" err="1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Riggie</a:t>
                      </a:r>
                      <a:r>
                        <a:rPr lang="en-US" sz="2000" b="0" dirty="0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 Kong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2000" b="0" dirty="0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3pm Nan Huang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2000" b="0" dirty="0">
                          <a:effectLst/>
                          <a:latin typeface="Calibri" panose="020F0502020204030204" pitchFamily="34" charset="0"/>
                        </a:rPr>
                        <a:t>5:30pm Weiwei Ma</a:t>
                      </a: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4060716554"/>
                  </a:ext>
                </a:extLst>
              </a:tr>
              <a:tr h="393192">
                <a:tc>
                  <a:txBody>
                    <a:bodyPr/>
                    <a:lstStyle/>
                    <a:p>
                      <a:pPr rtl="0" fontAlgn="b"/>
                      <a:r>
                        <a:rPr lang="en-US" sz="2000" b="0">
                          <a:effectLst/>
                          <a:latin typeface="Calibri" panose="020F0502020204030204" pitchFamily="34" charset="0"/>
                        </a:rPr>
                        <a:t>Sunday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2000" b="0" dirty="0">
                          <a:effectLst/>
                          <a:latin typeface="Calibri" panose="020F0502020204030204" pitchFamily="34" charset="0"/>
                        </a:rPr>
                        <a:t>Noon Jonathan Ma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1:30pm Kenneth Li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7810020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98807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11372B-B755-0E40-94EF-FC22BA5411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353800" cy="1325563"/>
          </a:xfrm>
        </p:spPr>
        <p:txBody>
          <a:bodyPr/>
          <a:lstStyle/>
          <a:p>
            <a:r>
              <a:rPr lang="en-US" dirty="0"/>
              <a:t>Sample Complexity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5F1A2B1-7E60-D34A-8593-6DC085C7EA0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11060017" cy="4514215"/>
              </a:xfrm>
            </p:spPr>
            <p:txBody>
              <a:bodyPr>
                <a:normAutofit fontScale="85000" lnSpcReduction="10000"/>
              </a:bodyPr>
              <a:lstStyle/>
              <a:p>
                <a:r>
                  <a:rPr lang="en-US" dirty="0">
                    <a:latin typeface="Calibri" panose="020F0502020204030204" pitchFamily="34" charset="0"/>
                    <a:ea typeface="Calibri" charset="0"/>
                    <a:cs typeface="Calibri" panose="020F0502020204030204" pitchFamily="34" charset="0"/>
                  </a:rPr>
                  <a:t>Sample complexity: </a:t>
                </a:r>
              </a:p>
              <a:p>
                <a:pPr lvl="1"/>
                <a:r>
                  <a:rPr lang="en-US" dirty="0">
                    <a:latin typeface="Calibri" panose="020F0502020204030204" pitchFamily="34" charset="0"/>
                    <a:ea typeface="Calibri" charset="0"/>
                    <a:cs typeface="Calibri" panose="020F0502020204030204" pitchFamily="34" charset="0"/>
                  </a:rPr>
                  <a:t>Analogy to time/space complexity</a:t>
                </a:r>
              </a:p>
              <a:p>
                <a:pPr lvl="1"/>
                <a:r>
                  <a:rPr lang="en-US" dirty="0">
                    <a:latin typeface="Calibri" panose="020F0502020204030204" pitchFamily="34" charset="0"/>
                    <a:ea typeface="Calibri" charset="0"/>
                    <a:cs typeface="Calibri" panose="020F0502020204030204" pitchFamily="34" charset="0"/>
                  </a:rPr>
                  <a:t>How many data points do we need to achieve generalization error less than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libri" charset="0"/>
                        <a:cs typeface="Calibri" charset="0"/>
                      </a:rPr>
                      <m:t>𝜖</m:t>
                    </m:r>
                  </m:oMath>
                </a14:m>
                <a:r>
                  <a:rPr lang="en-US" dirty="0">
                    <a:latin typeface="Calibri" panose="020F0502020204030204" pitchFamily="34" charset="0"/>
                    <a:ea typeface="Calibri" charset="0"/>
                    <a:cs typeface="Calibri" panose="020F0502020204030204" pitchFamily="34" charset="0"/>
                  </a:rPr>
                  <a:t> with </a:t>
                </a:r>
                <a:r>
                  <a:rPr lang="en-US" dirty="0" err="1">
                    <a:latin typeface="Calibri" panose="020F0502020204030204" pitchFamily="34" charset="0"/>
                    <a:ea typeface="Calibri" charset="0"/>
                    <a:cs typeface="Calibri" panose="020F0502020204030204" pitchFamily="34" charset="0"/>
                  </a:rPr>
                  <a:t>prob</a:t>
                </a:r>
                <a:r>
                  <a:rPr lang="en-US" dirty="0">
                    <a:latin typeface="Calibri" panose="020F0502020204030204" pitchFamily="34" charset="0"/>
                    <a:ea typeface="Calibri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libri" charset="0"/>
                        <a:cs typeface="Calibri" charset="0"/>
                      </a:rPr>
                      <m:t>1−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libri" charset="0"/>
                        <a:cs typeface="Calibri" charset="0"/>
                      </a:rPr>
                      <m:t>𝛿</m:t>
                    </m:r>
                  </m:oMath>
                </a14:m>
                <a:r>
                  <a:rPr lang="en-US" dirty="0">
                    <a:latin typeface="Calibri" panose="020F0502020204030204" pitchFamily="34" charset="0"/>
                    <a:ea typeface="Calibri" charset="0"/>
                    <a:cs typeface="Calibri" panose="020F0502020204030204" pitchFamily="34" charset="0"/>
                  </a:rPr>
                  <a:t>?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Recall the (full) VC Bound: </a:t>
                </a:r>
                <a:br>
                  <a:rPr lang="en-US" dirty="0"/>
                </a:br>
                <a:r>
                  <a:rPr lang="en-US" dirty="0"/>
                  <a:t>	With prob at least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rad>
                      <m:radPr>
                        <m:degHide m:val="on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8</m:t>
                            </m:r>
                          </m:num>
                          <m:den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𝑙𝑛</m:t>
                        </m:r>
                        <m:f>
                          <m:f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d>
                                  <m:dPr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</m:d>
                              </m:e>
                              <m:sup>
                                <m:sSub>
                                  <m:sSubPr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𝑣𝑐</m:t>
                                    </m:r>
                                  </m:sub>
                                </m:sSub>
                              </m:sup>
                            </m:sSup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+1)</m:t>
                            </m:r>
                          </m:num>
                          <m:den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𝛿</m:t>
                            </m:r>
                          </m:den>
                        </m:f>
                      </m:e>
                    </m:rad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How to determine the sample complexity? </a:t>
                </a:r>
              </a:p>
              <a:p>
                <a:pPr lvl="1"/>
                <a:r>
                  <a:rPr lang="en-US" dirty="0"/>
                  <a:t>Set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8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𝑙𝑛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</m:d>
                              </m:e>
                              <m:sup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𝑣𝑐</m:t>
                                    </m:r>
                                  </m:sub>
                                </m:sSub>
                              </m:sup>
                            </m:s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+1)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𝛿</m:t>
                            </m:r>
                          </m:den>
                        </m:f>
                      </m:e>
                    </m:ra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br>
                  <a:rPr lang="en-US" b="0" dirty="0">
                    <a:solidFill>
                      <a:schemeClr val="accent1"/>
                    </a:solidFill>
                  </a:rPr>
                </a:br>
                <a:endParaRPr lang="en-US" b="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b="0" dirty="0"/>
                  <a:t>We get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8</m:t>
                        </m:r>
                      </m:num>
                      <m:den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𝑙𝑛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1+</m:t>
                                        </m:r>
                                        <m:d>
                                          <m:dPr>
                                            <m:ctrlPr>
                                              <a:rPr lang="en-US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  <m:r>
                                              <a:rPr lang="en-US" b="0" i="1" smtClean="0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𝑁</m:t>
                                            </m:r>
                                          </m:e>
                                        </m:d>
                                      </m:e>
                                      <m:sup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𝑑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𝑉𝐶</m:t>
                                            </m:r>
                                          </m:sub>
                                        </m:sSub>
                                      </m:sup>
                                    </m:sSup>
                                  </m:e>
                                </m:d>
                              </m:num>
                              <m:den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</m:den>
                            </m:f>
                          </m:e>
                        </m:d>
                      </m:e>
                    </m:func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5F1A2B1-7E60-D34A-8593-6DC085C7EA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11060017" cy="4514215"/>
              </a:xfrm>
              <a:blipFill>
                <a:blip r:embed="rId2"/>
                <a:stretch>
                  <a:fillRect l="-688" t="-25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AC5939B0-DBAC-514E-A624-5999E33F7D34}"/>
                  </a:ext>
                </a:extLst>
              </p:cNvPr>
              <p:cNvSpPr/>
              <p:nvPr/>
            </p:nvSpPr>
            <p:spPr>
              <a:xfrm>
                <a:off x="6863443" y="5240883"/>
                <a:ext cx="4138211" cy="1360214"/>
              </a:xfrm>
              <a:prstGeom prst="round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∝1/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6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In practice, roughly,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∝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AC5939B0-DBAC-514E-A624-5999E33F7D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3443" y="5240883"/>
                <a:ext cx="4138211" cy="1360214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98046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D5B46-A653-BF47-A1E0-DA25DA35E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Set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666DEC8-8465-7A42-8E1A-D3F86F373BF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1840030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Goal of learning: Minimize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r>
                  <a:rPr lang="en-US" dirty="0"/>
                  <a:t>Can we estimate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US" dirty="0"/>
                  <a:t> directly? </a:t>
                </a:r>
              </a:p>
              <a:p>
                <a:pPr lvl="1"/>
                <a:r>
                  <a:rPr lang="en-US" dirty="0"/>
                  <a:t>Reserve a test set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𝑡𝑒𝑠𝑡</m:t>
                        </m:r>
                      </m:sub>
                    </m:sSub>
                  </m:oMath>
                </a14:m>
                <a:r>
                  <a:rPr lang="en-US" dirty="0"/>
                  <a:t>) before learning</a:t>
                </a:r>
              </a:p>
              <a:p>
                <a:pPr lvl="1"/>
                <a:r>
                  <a:rPr lang="en-US" dirty="0"/>
                  <a:t>Ensure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𝑡𝑒𝑠𝑡</m:t>
                        </m:r>
                      </m:sub>
                    </m:sSub>
                  </m:oMath>
                </a14:m>
                <a:r>
                  <a:rPr lang="en-US" dirty="0"/>
                  <a:t> is </a:t>
                </a:r>
                <a:r>
                  <a:rPr lang="en-US" dirty="0">
                    <a:solidFill>
                      <a:srgbClr val="C00000"/>
                    </a:solidFill>
                  </a:rPr>
                  <a:t>not used at all </a:t>
                </a:r>
                <a:r>
                  <a:rPr lang="en-US" dirty="0"/>
                  <a:t>in any way for learning</a:t>
                </a:r>
              </a:p>
              <a:p>
                <a:pPr lvl="1"/>
                <a:endParaRPr lang="en-US" sz="600" dirty="0"/>
              </a:p>
              <a:p>
                <a:pPr lvl="1"/>
                <a:r>
                  <a:rPr lang="en-US" dirty="0"/>
                  <a:t>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𝑡𝑒𝑠𝑡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dirty="0"/>
                  <a:t> is a “fixed” hypothesis and standard </a:t>
                </a:r>
                <a:r>
                  <a:rPr lang="en-US" dirty="0" err="1"/>
                  <a:t>Hoeffding’s</a:t>
                </a:r>
                <a:r>
                  <a:rPr lang="en-US" dirty="0"/>
                  <a:t> inequality is valid</a:t>
                </a:r>
              </a:p>
              <a:p>
                <a:pPr lvl="1"/>
                <a:endParaRPr lang="en-US" sz="600" dirty="0"/>
              </a:p>
              <a:p>
                <a:pPr lvl="1"/>
                <a:r>
                  <a:rPr lang="en-US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𝑡𝑒𝑠𝑡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be the error in the test set	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666DEC8-8465-7A42-8E1A-D3F86F373B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1840030" cy="4351338"/>
              </a:xfrm>
              <a:blipFill>
                <a:blip r:embed="rId2"/>
                <a:stretch>
                  <a:fillRect l="-857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D8CB5FFB-2DEC-034F-9899-CC340BBF39FE}"/>
                  </a:ext>
                </a:extLst>
              </p:cNvPr>
              <p:cNvSpPr/>
              <p:nvPr/>
            </p:nvSpPr>
            <p:spPr>
              <a:xfrm>
                <a:off x="1835040" y="5212243"/>
                <a:ext cx="9101183" cy="58067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1">
                  <a:lnSpc>
                    <a:spcPct val="130000"/>
                  </a:lnSpc>
                </a:pP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begChr m:val="{"/>
                        <m:endChr m:val="}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𝑡𝑒𝑠𝑡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</m:d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𝑜𝑢𝑡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</m:d>
                          </m:e>
                        </m:d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&gt;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</m:d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≤2</m:t>
                    </m:r>
                    <m:sSup>
                      <m:s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  <m:sSup>
                          <m:sSup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  <m:sup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𝑡𝑒𝑠𝑡</m:t>
                            </m:r>
                          </m:sub>
                        </m:sSub>
                      </m:sup>
                    </m:sSup>
                  </m:oMath>
                </a14:m>
                <a:r>
                  <a:rPr lang="en-US" sz="2400" dirty="0"/>
                  <a:t>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𝑡𝑒𝑠𝑡</m:t>
                        </m:r>
                      </m:sub>
                    </m:sSub>
                    <m:r>
                      <a:rPr lang="en-US" sz="240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𝑡𝑒𝑠𝑡</m:t>
                            </m:r>
                          </m:sub>
                        </m:sSub>
                      </m:e>
                    </m:d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D8CB5FFB-2DEC-034F-9899-CC340BBF39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5040" y="5212243"/>
                <a:ext cx="9101183" cy="580672"/>
              </a:xfrm>
              <a:prstGeom prst="rect">
                <a:avLst/>
              </a:prstGeom>
              <a:blipFill>
                <a:blip r:embed="rId3"/>
                <a:stretch>
                  <a:fillRect b="-212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55760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D5B46-A653-BF47-A1E0-DA25DA35E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Set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666DEC8-8465-7A42-8E1A-D3F86F373BF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1840030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Test set is great: we can obtain an unbiased estimate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At what cost?</a:t>
                </a:r>
              </a:p>
              <a:p>
                <a:pPr lvl="1"/>
                <a:r>
                  <a:rPr lang="en-US" dirty="0"/>
                  <a:t>We have a finite amount of data</a:t>
                </a:r>
              </a:p>
              <a:p>
                <a:pPr lvl="1"/>
                <a:r>
                  <a:rPr lang="en-US" dirty="0"/>
                  <a:t>Data points in test set cannot be involved in learning at all</a:t>
                </a:r>
              </a:p>
              <a:p>
                <a:pPr lvl="1"/>
                <a:r>
                  <a:rPr lang="en-US" dirty="0"/>
                  <a:t>More points in test set</a:t>
                </a:r>
              </a:p>
              <a:p>
                <a:pPr lvl="2"/>
                <a:r>
                  <a:rPr lang="en-US" dirty="0"/>
                  <a:t>Better estimate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Less data points in training set -&gt; often leads to worse learned hypothesis</a:t>
                </a:r>
              </a:p>
              <a:p>
                <a:endParaRPr lang="en-US" dirty="0"/>
              </a:p>
              <a:p>
                <a:r>
                  <a:rPr lang="en-US" dirty="0"/>
                  <a:t>Practical rule of thumb </a:t>
                </a: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(i.e., a common heuristic, not really </a:t>
                </a:r>
                <a:r>
                  <a:rPr lang="en-US">
                    <a:solidFill>
                      <a:schemeClr val="bg1">
                        <a:lumMod val="65000"/>
                      </a:schemeClr>
                    </a:solidFill>
                  </a:rPr>
                  <a:t>a gold rule</a:t>
                </a: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)</a:t>
                </a:r>
              </a:p>
              <a:p>
                <a:pPr lvl="1"/>
                <a:r>
                  <a:rPr lang="en-US" dirty="0"/>
                  <a:t>80% for training, 20% for testing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666DEC8-8465-7A42-8E1A-D3F86F373B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1840030" cy="4351338"/>
              </a:xfrm>
              <a:blipFill>
                <a:blip r:embed="rId2"/>
                <a:stretch>
                  <a:fillRect l="-857" t="-2326" b="-11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55752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5CA4C-9AF5-4449-85D3-591CBFED2D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22012"/>
            <a:ext cx="10840558" cy="2852737"/>
          </a:xfrm>
        </p:spPr>
        <p:txBody>
          <a:bodyPr/>
          <a:lstStyle/>
          <a:p>
            <a:r>
              <a:rPr lang="en-US" dirty="0"/>
              <a:t>Proof: Bounding Growth Functions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0D4136-BE92-074B-B761-383C62A18F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3856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3390DE-FA4D-2741-A794-EBFF9D1B6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Recall: Theorem in Bounding Growth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A15C703E-D540-484F-B928-90BD6DE6C4E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Theorem statement:</a:t>
                </a:r>
              </a:p>
              <a:p>
                <a:pPr lvl="1"/>
                <a:r>
                  <a:rPr lang="en-US" dirty="0"/>
                  <a:t>If there </a:t>
                </a:r>
                <a:r>
                  <a:rPr lang="en-US" dirty="0">
                    <a:solidFill>
                      <a:schemeClr val="accent1"/>
                    </a:solidFill>
                  </a:rPr>
                  <a:t>is no break point for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,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/>
                  <a:t> for all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/>
              </a:p>
              <a:p>
                <a:pPr lvl="1"/>
                <a:endParaRPr lang="en-US" sz="600" dirty="0"/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is a break point for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, i.e.,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dirty="0"/>
                  <a:t> for some value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then</a:t>
                </a:r>
              </a:p>
              <a:p>
                <a:pPr lvl="1"/>
                <a:endParaRPr lang="en-US" sz="400" dirty="0"/>
              </a:p>
              <a:p>
                <a:pPr marL="457200" lvl="1" indent="0">
                  <a:buNone/>
                </a:pPr>
                <a:r>
                  <a:rPr lang="en-US" dirty="0"/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nary>
                      <m:naryPr>
                        <m:chr m:val="∑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type m:val="noBar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num>
                              <m:den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den>
                            </m:f>
                          </m:e>
                        </m:d>
                      </m:e>
                    </m:nary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You were asked to take this as a fact</a:t>
                </a:r>
              </a:p>
              <a:p>
                <a:r>
                  <a:rPr lang="en-US" dirty="0"/>
                  <a:t>Will provide proof sketch now </a:t>
                </a: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A15C703E-D540-484F-B928-90BD6DE6C4E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771396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4068A-ACD4-EA44-9B01-7D9584F68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Proof Sketch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730633-6042-A548-8190-3F398205F0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[See LFD Section 2.1.2 for the formal proof]</a:t>
            </a:r>
          </a:p>
          <a:p>
            <a:endParaRPr lang="en-US" dirty="0">
              <a:solidFill>
                <a:schemeClr val="accent1"/>
              </a:solidFill>
            </a:endParaRPr>
          </a:p>
          <a:p>
            <a:r>
              <a:rPr lang="en-US" dirty="0">
                <a:solidFill>
                  <a:schemeClr val="accent1"/>
                </a:solidFill>
              </a:rPr>
              <a:t>[Safe to Skip] </a:t>
            </a:r>
            <a:r>
              <a:rPr lang="en-US" dirty="0"/>
              <a:t>(This proof won’t appear in exams/homework)</a:t>
            </a:r>
          </a:p>
        </p:txBody>
      </p:sp>
    </p:spTree>
    <p:extLst>
      <p:ext uri="{BB962C8B-B14F-4D97-AF65-F5344CB8AC3E}">
        <p14:creationId xmlns:p14="http://schemas.microsoft.com/office/powerpoint/2010/main" val="2646507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3A971-361C-724F-92F1-FB4DD31AD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Intuitions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520A951-283E-8C4D-B9D7-74F0A47A486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26008" y="1825625"/>
                <a:ext cx="10515600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When there exist a break point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dirty="0"/>
              </a:p>
              <a:p>
                <a:pPr lvl="1"/>
                <a:endParaRPr lang="en-US" sz="1200" b="0" dirty="0"/>
              </a:p>
              <a:p>
                <a:pPr lvl="1"/>
                <a:r>
                  <a:rPr lang="en-US" sz="2800" b="0" dirty="0"/>
                  <a:t>No datasets of size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800" b="0" dirty="0"/>
                  <a:t> can be shattered</a:t>
                </a:r>
              </a:p>
              <a:p>
                <a:pPr lvl="1"/>
                <a:endParaRPr lang="en-US" sz="1200" dirty="0"/>
              </a:p>
              <a:p>
                <a:pPr lvl="1"/>
                <a:r>
                  <a:rPr lang="en-US" sz="2800" b="0" dirty="0"/>
                  <a:t>It also imposes strong constraints on dataset of size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8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800" dirty="0">
                  <a:solidFill>
                    <a:schemeClr val="accent1"/>
                  </a:solidFill>
                </a:endParaRPr>
              </a:p>
              <a:p>
                <a:pPr lvl="2"/>
                <a:r>
                  <a:rPr lang="en-US" sz="2800" b="0" dirty="0"/>
                  <a:t>No subset of data with size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800" b="0" dirty="0"/>
                  <a:t> can be shattered</a:t>
                </a:r>
              </a:p>
              <a:p>
                <a:pPr lvl="2"/>
                <a:endParaRPr lang="en-US" sz="1200" dirty="0"/>
              </a:p>
              <a:p>
                <a:pPr lvl="1"/>
                <a:r>
                  <a:rPr lang="en-US" sz="2800" dirty="0"/>
                  <a:t>This leads to the bound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8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520A951-283E-8C4D-B9D7-74F0A47A48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26008" y="1825625"/>
                <a:ext cx="10515600" cy="4351338"/>
              </a:xfrm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37C9C1F6-BE22-1D44-A689-B53E4A23DC15}"/>
              </a:ext>
            </a:extLst>
          </p:cNvPr>
          <p:cNvSpPr/>
          <p:nvPr/>
        </p:nvSpPr>
        <p:spPr>
          <a:xfrm>
            <a:off x="4646693" y="79883"/>
            <a:ext cx="289861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chemeClr val="accent1"/>
                </a:solidFill>
              </a:rPr>
              <a:t>[Safe to Skip]</a:t>
            </a:r>
          </a:p>
        </p:txBody>
      </p:sp>
    </p:spTree>
    <p:extLst>
      <p:ext uri="{BB962C8B-B14F-4D97-AF65-F5344CB8AC3E}">
        <p14:creationId xmlns:p14="http://schemas.microsoft.com/office/powerpoint/2010/main" val="2129688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19EB95-2ED8-1E49-A48C-295AB9C1F2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Proof Intuitions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81DB36-D6AB-6643-B0CA-DC5DAE6CC7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6032" y="1825625"/>
            <a:ext cx="11935968" cy="4351338"/>
          </a:xfrm>
        </p:spPr>
        <p:txBody>
          <a:bodyPr/>
          <a:lstStyle/>
          <a:p>
            <a:r>
              <a:rPr lang="en-US" dirty="0"/>
              <a:t>Max # dichotomies can you list on </a:t>
            </a:r>
            <a:r>
              <a:rPr lang="en-US" b="1" dirty="0"/>
              <a:t>2 points </a:t>
            </a:r>
            <a:r>
              <a:rPr lang="en-US" dirty="0"/>
              <a:t>when </a:t>
            </a:r>
            <a:r>
              <a:rPr lang="en-US" b="1" dirty="0"/>
              <a:t>no 2 points can be shattered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2C56B4D4-407B-5941-9DEF-E9A84B4B43F2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4415536" y="2964974"/>
              <a:ext cx="2936240" cy="207264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468120">
                      <a:extLst>
                        <a:ext uri="{9D8B030D-6E8A-4147-A177-3AD203B41FA5}">
                          <a16:colId xmlns:a16="http://schemas.microsoft.com/office/drawing/2014/main" val="3716892969"/>
                        </a:ext>
                      </a:extLst>
                    </a:gridCol>
                    <a:gridCol w="1468120">
                      <a:extLst>
                        <a:ext uri="{9D8B030D-6E8A-4147-A177-3AD203B41FA5}">
                          <a16:colId xmlns:a16="http://schemas.microsoft.com/office/drawing/2014/main" val="284197036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39653644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213088032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rgbClr val="FF0000"/>
                              </a:solidFill>
                            </a:rPr>
                            <a:t>-1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70767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rgbClr val="FF0000"/>
                              </a:solidFill>
                            </a:rPr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2105267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2C56B4D4-407B-5941-9DEF-E9A84B4B43F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28228872"/>
                  </p:ext>
                </p:extLst>
              </p:nvPr>
            </p:nvGraphicFramePr>
            <p:xfrm>
              <a:off x="4415536" y="2964974"/>
              <a:ext cx="2936240" cy="207264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468120">
                      <a:extLst>
                        <a:ext uri="{9D8B030D-6E8A-4147-A177-3AD203B41FA5}">
                          <a16:colId xmlns:a16="http://schemas.microsoft.com/office/drawing/2014/main" val="3716892969"/>
                        </a:ext>
                      </a:extLst>
                    </a:gridCol>
                    <a:gridCol w="1468120">
                      <a:extLst>
                        <a:ext uri="{9D8B030D-6E8A-4147-A177-3AD203B41FA5}">
                          <a16:colId xmlns:a16="http://schemas.microsoft.com/office/drawing/2014/main" val="2841970363"/>
                        </a:ext>
                      </a:extLst>
                    </a:gridCol>
                  </a:tblGrid>
                  <a:tr h="5181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24390" r="-100000" b="-3292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0000" t="-24390" b="-32926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96536447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2130880320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rgbClr val="FF0000"/>
                              </a:solidFill>
                            </a:rPr>
                            <a:t>-1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7076798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rgbClr val="FF0000"/>
                              </a:solidFill>
                            </a:rPr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2105267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C69A6326-A653-854C-BFB4-9BB5297A966F}"/>
              </a:ext>
            </a:extLst>
          </p:cNvPr>
          <p:cNvSpPr/>
          <p:nvPr/>
        </p:nvSpPr>
        <p:spPr>
          <a:xfrm>
            <a:off x="4646693" y="79883"/>
            <a:ext cx="289861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chemeClr val="accent1"/>
                </a:solidFill>
              </a:rPr>
              <a:t>[Safe to Skip]</a:t>
            </a:r>
          </a:p>
        </p:txBody>
      </p:sp>
    </p:spTree>
    <p:extLst>
      <p:ext uri="{BB962C8B-B14F-4D97-AF65-F5344CB8AC3E}">
        <p14:creationId xmlns:p14="http://schemas.microsoft.com/office/powerpoint/2010/main" val="3334664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19EB95-2ED8-1E49-A48C-295AB9C1F2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Proof Intuitions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81DB36-D6AB-6643-B0CA-DC5DAE6CC7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6032" y="1825625"/>
            <a:ext cx="11935968" cy="4351338"/>
          </a:xfrm>
        </p:spPr>
        <p:txBody>
          <a:bodyPr/>
          <a:lstStyle/>
          <a:p>
            <a:r>
              <a:rPr lang="en-US" dirty="0"/>
              <a:t>Max # dichotomies can you list on </a:t>
            </a:r>
            <a:r>
              <a:rPr lang="en-US" b="1" dirty="0"/>
              <a:t>4 points </a:t>
            </a:r>
            <a:r>
              <a:rPr lang="en-US" dirty="0"/>
              <a:t>when </a:t>
            </a:r>
            <a:r>
              <a:rPr lang="en-US" b="1" dirty="0"/>
              <a:t>no 2 points can be shattered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2C56B4D4-407B-5941-9DEF-E9A84B4B43F2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245104" y="2708942"/>
              <a:ext cx="4765040" cy="310896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191260">
                      <a:extLst>
                        <a:ext uri="{9D8B030D-6E8A-4147-A177-3AD203B41FA5}">
                          <a16:colId xmlns:a16="http://schemas.microsoft.com/office/drawing/2014/main" val="3716892969"/>
                        </a:ext>
                      </a:extLst>
                    </a:gridCol>
                    <a:gridCol w="1191260">
                      <a:extLst>
                        <a:ext uri="{9D8B030D-6E8A-4147-A177-3AD203B41FA5}">
                          <a16:colId xmlns:a16="http://schemas.microsoft.com/office/drawing/2014/main" val="2841970363"/>
                        </a:ext>
                      </a:extLst>
                    </a:gridCol>
                    <a:gridCol w="1191260">
                      <a:extLst>
                        <a:ext uri="{9D8B030D-6E8A-4147-A177-3AD203B41FA5}">
                          <a16:colId xmlns:a16="http://schemas.microsoft.com/office/drawing/2014/main" val="906101630"/>
                        </a:ext>
                      </a:extLst>
                    </a:gridCol>
                    <a:gridCol w="1191260">
                      <a:extLst>
                        <a:ext uri="{9D8B030D-6E8A-4147-A177-3AD203B41FA5}">
                          <a16:colId xmlns:a16="http://schemas.microsoft.com/office/drawing/2014/main" val="309435872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39653644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213088032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rgbClr val="FF0000"/>
                              </a:solidFill>
                            </a:rPr>
                            <a:t>-1</a:t>
                          </a:r>
                          <a:endParaRPr lang="en-US" sz="28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70767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800" dirty="0">
                              <a:solidFill>
                                <a:srgbClr val="FF0000"/>
                              </a:solidFill>
                            </a:rPr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210526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800" dirty="0">
                              <a:solidFill>
                                <a:srgbClr val="FF0000"/>
                              </a:solidFill>
                            </a:rPr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7887950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800" dirty="0">
                              <a:solidFill>
                                <a:srgbClr val="FF0000"/>
                              </a:solidFill>
                            </a:rPr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4017399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2C56B4D4-407B-5941-9DEF-E9A84B4B43F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31011247"/>
                  </p:ext>
                </p:extLst>
              </p:nvPr>
            </p:nvGraphicFramePr>
            <p:xfrm>
              <a:off x="3245104" y="2708942"/>
              <a:ext cx="4765040" cy="310896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191260">
                      <a:extLst>
                        <a:ext uri="{9D8B030D-6E8A-4147-A177-3AD203B41FA5}">
                          <a16:colId xmlns:a16="http://schemas.microsoft.com/office/drawing/2014/main" val="3716892969"/>
                        </a:ext>
                      </a:extLst>
                    </a:gridCol>
                    <a:gridCol w="1191260">
                      <a:extLst>
                        <a:ext uri="{9D8B030D-6E8A-4147-A177-3AD203B41FA5}">
                          <a16:colId xmlns:a16="http://schemas.microsoft.com/office/drawing/2014/main" val="2841970363"/>
                        </a:ext>
                      </a:extLst>
                    </a:gridCol>
                    <a:gridCol w="1191260">
                      <a:extLst>
                        <a:ext uri="{9D8B030D-6E8A-4147-A177-3AD203B41FA5}">
                          <a16:colId xmlns:a16="http://schemas.microsoft.com/office/drawing/2014/main" val="906101630"/>
                        </a:ext>
                      </a:extLst>
                    </a:gridCol>
                    <a:gridCol w="1191260">
                      <a:extLst>
                        <a:ext uri="{9D8B030D-6E8A-4147-A177-3AD203B41FA5}">
                          <a16:colId xmlns:a16="http://schemas.microsoft.com/office/drawing/2014/main" val="3094358724"/>
                        </a:ext>
                      </a:extLst>
                    </a:gridCol>
                  </a:tblGrid>
                  <a:tr h="5181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24390" r="-301064" b="-53170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0000" t="-24390" r="-201064" b="-53170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00000" t="-24390" r="-101064" b="-53170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00000" t="-24390" r="-1064" b="-53170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96536447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2130880320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rgbClr val="FF0000"/>
                              </a:solidFill>
                            </a:rPr>
                            <a:t>-1</a:t>
                          </a:r>
                          <a:endParaRPr lang="en-US" sz="28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7076798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800" dirty="0">
                              <a:solidFill>
                                <a:srgbClr val="FF0000"/>
                              </a:solidFill>
                            </a:rPr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21052671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800" dirty="0">
                              <a:solidFill>
                                <a:srgbClr val="FF0000"/>
                              </a:solidFill>
                            </a:rPr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78879507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800" dirty="0">
                              <a:solidFill>
                                <a:srgbClr val="FF0000"/>
                              </a:solidFill>
                            </a:rPr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4017399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231CD01D-DB6C-184D-AED1-45B8042CE9B7}"/>
              </a:ext>
            </a:extLst>
          </p:cNvPr>
          <p:cNvSpPr txBox="1"/>
          <p:nvPr/>
        </p:nvSpPr>
        <p:spPr>
          <a:xfrm>
            <a:off x="3734926" y="6282055"/>
            <a:ext cx="3785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Can you add an additional dichotomy?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4B45864-79FE-1745-AC16-6B1CF68827B7}"/>
              </a:ext>
            </a:extLst>
          </p:cNvPr>
          <p:cNvSpPr/>
          <p:nvPr/>
        </p:nvSpPr>
        <p:spPr>
          <a:xfrm>
            <a:off x="4646693" y="79883"/>
            <a:ext cx="289861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chemeClr val="accent1"/>
                </a:solidFill>
              </a:rPr>
              <a:t>[Safe to Skip]</a:t>
            </a:r>
          </a:p>
        </p:txBody>
      </p:sp>
    </p:spTree>
    <p:extLst>
      <p:ext uri="{BB962C8B-B14F-4D97-AF65-F5344CB8AC3E}">
        <p14:creationId xmlns:p14="http://schemas.microsoft.com/office/powerpoint/2010/main" val="303486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19EB95-2ED8-1E49-A48C-295AB9C1F2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Proof Intuitions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81DB36-D6AB-6643-B0CA-DC5DAE6CC7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6032" y="1825625"/>
            <a:ext cx="11935968" cy="4351338"/>
          </a:xfrm>
        </p:spPr>
        <p:txBody>
          <a:bodyPr/>
          <a:lstStyle/>
          <a:p>
            <a:r>
              <a:rPr lang="en-US" dirty="0"/>
              <a:t>How </a:t>
            </a:r>
            <a:r>
              <a:rPr lang="en-US" b="1" dirty="0"/>
              <a:t>“no 2 points can be shattered” </a:t>
            </a:r>
            <a:r>
              <a:rPr lang="en-US" dirty="0"/>
              <a:t>impacts the scenario with </a:t>
            </a:r>
            <a:r>
              <a:rPr lang="en-US" b="1" dirty="0"/>
              <a:t>4 points</a:t>
            </a:r>
            <a:r>
              <a:rPr lang="en-US" dirty="0"/>
              <a:t>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2C56B4D4-407B-5941-9DEF-E9A84B4B43F2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838200" y="2806478"/>
              <a:ext cx="4765040" cy="310896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191260">
                      <a:extLst>
                        <a:ext uri="{9D8B030D-6E8A-4147-A177-3AD203B41FA5}">
                          <a16:colId xmlns:a16="http://schemas.microsoft.com/office/drawing/2014/main" val="3716892969"/>
                        </a:ext>
                      </a:extLst>
                    </a:gridCol>
                    <a:gridCol w="1191260">
                      <a:extLst>
                        <a:ext uri="{9D8B030D-6E8A-4147-A177-3AD203B41FA5}">
                          <a16:colId xmlns:a16="http://schemas.microsoft.com/office/drawing/2014/main" val="2841970363"/>
                        </a:ext>
                      </a:extLst>
                    </a:gridCol>
                    <a:gridCol w="1191260">
                      <a:extLst>
                        <a:ext uri="{9D8B030D-6E8A-4147-A177-3AD203B41FA5}">
                          <a16:colId xmlns:a16="http://schemas.microsoft.com/office/drawing/2014/main" val="906101630"/>
                        </a:ext>
                      </a:extLst>
                    </a:gridCol>
                    <a:gridCol w="1191260">
                      <a:extLst>
                        <a:ext uri="{9D8B030D-6E8A-4147-A177-3AD203B41FA5}">
                          <a16:colId xmlns:a16="http://schemas.microsoft.com/office/drawing/2014/main" val="309435872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39653644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213088032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800" dirty="0">
                              <a:solidFill>
                                <a:srgbClr val="FF0000"/>
                              </a:solidFill>
                            </a:rPr>
                            <a:t>-1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2470767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800" dirty="0">
                              <a:solidFill>
                                <a:srgbClr val="FF0000"/>
                              </a:solidFill>
                            </a:rPr>
                            <a:t>-1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5210526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800" dirty="0">
                              <a:solidFill>
                                <a:srgbClr val="FF0000"/>
                              </a:solidFill>
                            </a:rPr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97887950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800" dirty="0">
                              <a:solidFill>
                                <a:srgbClr val="FF0000"/>
                              </a:solidFill>
                            </a:rPr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244017399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2C56B4D4-407B-5941-9DEF-E9A84B4B43F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18789939"/>
                  </p:ext>
                </p:extLst>
              </p:nvPr>
            </p:nvGraphicFramePr>
            <p:xfrm>
              <a:off x="838200" y="2806478"/>
              <a:ext cx="4765040" cy="310896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191260">
                      <a:extLst>
                        <a:ext uri="{9D8B030D-6E8A-4147-A177-3AD203B41FA5}">
                          <a16:colId xmlns:a16="http://schemas.microsoft.com/office/drawing/2014/main" val="3716892969"/>
                        </a:ext>
                      </a:extLst>
                    </a:gridCol>
                    <a:gridCol w="1191260">
                      <a:extLst>
                        <a:ext uri="{9D8B030D-6E8A-4147-A177-3AD203B41FA5}">
                          <a16:colId xmlns:a16="http://schemas.microsoft.com/office/drawing/2014/main" val="2841970363"/>
                        </a:ext>
                      </a:extLst>
                    </a:gridCol>
                    <a:gridCol w="1191260">
                      <a:extLst>
                        <a:ext uri="{9D8B030D-6E8A-4147-A177-3AD203B41FA5}">
                          <a16:colId xmlns:a16="http://schemas.microsoft.com/office/drawing/2014/main" val="906101630"/>
                        </a:ext>
                      </a:extLst>
                    </a:gridCol>
                    <a:gridCol w="1191260">
                      <a:extLst>
                        <a:ext uri="{9D8B030D-6E8A-4147-A177-3AD203B41FA5}">
                          <a16:colId xmlns:a16="http://schemas.microsoft.com/office/drawing/2014/main" val="3094358724"/>
                        </a:ext>
                      </a:extLst>
                    </a:gridCol>
                  </a:tblGrid>
                  <a:tr h="5181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64" t="-21951" r="-301064" b="-53414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1064" t="-21951" r="-201064" b="-53414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01064" t="-21951" r="-101064" b="-53414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01064" t="-21951" r="-1064" b="-53414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96536447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2130880320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800" dirty="0">
                              <a:solidFill>
                                <a:srgbClr val="FF0000"/>
                              </a:solidFill>
                            </a:rPr>
                            <a:t>-1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247076798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800" dirty="0">
                              <a:solidFill>
                                <a:srgbClr val="FF0000"/>
                              </a:solidFill>
                            </a:rPr>
                            <a:t>-1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521052671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800" dirty="0">
                              <a:solidFill>
                                <a:srgbClr val="FF0000"/>
                              </a:solidFill>
                            </a:rPr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978879507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800" dirty="0">
                              <a:solidFill>
                                <a:srgbClr val="FF0000"/>
                              </a:solidFill>
                            </a:rPr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2440173992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A9EA98D-B9EF-934B-90CD-4F29939CB2A4}"/>
              </a:ext>
            </a:extLst>
          </p:cNvPr>
          <p:cNvCxnSpPr>
            <a:cxnSpLocks/>
          </p:cNvCxnSpPr>
          <p:nvPr/>
        </p:nvCxnSpPr>
        <p:spPr>
          <a:xfrm>
            <a:off x="482600" y="4360958"/>
            <a:ext cx="5425440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D5AB6FC2-C5C5-7D47-95A5-2FEA41BC5637}"/>
              </a:ext>
            </a:extLst>
          </p:cNvPr>
          <p:cNvSpPr/>
          <p:nvPr/>
        </p:nvSpPr>
        <p:spPr>
          <a:xfrm>
            <a:off x="983238" y="3845460"/>
            <a:ext cx="3368040" cy="2172789"/>
          </a:xfrm>
          <a:prstGeom prst="round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EB5410A-68B8-B34C-A285-43DFF5301C45}"/>
                  </a:ext>
                </a:extLst>
              </p:cNvPr>
              <p:cNvSpPr txBox="1"/>
              <p:nvPr/>
            </p:nvSpPr>
            <p:spPr>
              <a:xfrm>
                <a:off x="6224016" y="4632945"/>
                <a:ext cx="570771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FFC000"/>
                    </a:solidFill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FFC000"/>
                    </a:solidFill>
                  </a:rPr>
                  <a:t>) appear once </a:t>
                </a:r>
                <a:r>
                  <a:rPr lang="en-US" sz="1200" dirty="0">
                    <a:solidFill>
                      <a:srgbClr val="FFC000"/>
                    </a:solidFill>
                  </a:rPr>
                  <a:t>(including one in each of the pair above)</a:t>
                </a:r>
                <a:endParaRPr lang="en-US" sz="2400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EB5410A-68B8-B34C-A285-43DFF5301C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4016" y="4632945"/>
                <a:ext cx="5707716" cy="461665"/>
              </a:xfrm>
              <a:prstGeom prst="rect">
                <a:avLst/>
              </a:prstGeom>
              <a:blipFill>
                <a:blip r:embed="rId3"/>
                <a:stretch>
                  <a:fillRect l="-1778" t="-18421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339B85AE-7F7F-7B44-AFA6-DEB7197209D6}"/>
              </a:ext>
            </a:extLst>
          </p:cNvPr>
          <p:cNvSpPr/>
          <p:nvPr/>
        </p:nvSpPr>
        <p:spPr>
          <a:xfrm>
            <a:off x="987552" y="3387892"/>
            <a:ext cx="3368040" cy="388477"/>
          </a:xfrm>
          <a:prstGeom prst="round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E464BFD-3490-F24E-B487-D207E1013CF1}"/>
                  </a:ext>
                </a:extLst>
              </p:cNvPr>
              <p:cNvSpPr txBox="1"/>
              <p:nvPr/>
            </p:nvSpPr>
            <p:spPr>
              <a:xfrm>
                <a:off x="6144635" y="2919593"/>
                <a:ext cx="541988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7030A0"/>
                    </a:solidFill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b="0" i="1" dirty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dirty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b="0" i="1" dirty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dirty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7030A0"/>
                    </a:solidFill>
                  </a:rPr>
                  <a:t>) appear twice, with different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endParaRPr lang="en-US" sz="24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E464BFD-3490-F24E-B487-D207E1013C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4635" y="2919593"/>
                <a:ext cx="5419882" cy="461665"/>
              </a:xfrm>
              <a:prstGeom prst="rect">
                <a:avLst/>
              </a:prstGeom>
              <a:blipFill>
                <a:blip r:embed="rId4"/>
                <a:stretch>
                  <a:fillRect l="-1636" t="-18421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51D92B12-90DB-764D-994E-D780293D887D}"/>
              </a:ext>
            </a:extLst>
          </p:cNvPr>
          <p:cNvSpPr txBox="1"/>
          <p:nvPr/>
        </p:nvSpPr>
        <p:spPr>
          <a:xfrm>
            <a:off x="6224016" y="5358474"/>
            <a:ext cx="37713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C000"/>
                </a:solidFill>
              </a:rPr>
              <a:t>No 2 points can be shattered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3311959-6EC6-3A45-8542-50B8ED542530}"/>
              </a:ext>
            </a:extLst>
          </p:cNvPr>
          <p:cNvSpPr txBox="1"/>
          <p:nvPr/>
        </p:nvSpPr>
        <p:spPr>
          <a:xfrm>
            <a:off x="6185408" y="3582130"/>
            <a:ext cx="37713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7030A0"/>
                </a:solidFill>
              </a:rPr>
              <a:t>No 1 points can be shattered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4ED36A9-7EBC-3C43-8884-2F9CD7C098E3}"/>
              </a:ext>
            </a:extLst>
          </p:cNvPr>
          <p:cNvSpPr/>
          <p:nvPr/>
        </p:nvSpPr>
        <p:spPr>
          <a:xfrm>
            <a:off x="4646693" y="79883"/>
            <a:ext cx="289861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chemeClr val="accent1"/>
                </a:solidFill>
              </a:rPr>
              <a:t>[Safe to Skip]</a:t>
            </a:r>
          </a:p>
        </p:txBody>
      </p:sp>
    </p:spTree>
    <p:extLst>
      <p:ext uri="{BB962C8B-B14F-4D97-AF65-F5344CB8AC3E}">
        <p14:creationId xmlns:p14="http://schemas.microsoft.com/office/powerpoint/2010/main" val="1411003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/>
      <p:bldP spid="16" grpId="0" animBg="1"/>
      <p:bldP spid="17" grpId="0"/>
      <p:bldP spid="22" grpId="0"/>
      <p:bldP spid="2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F5566-6C59-A44E-9CF3-B1916F8F4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23A750-DE57-4C48-BE4B-4453568059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14711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19EB95-2ED8-1E49-A48C-295AB9C1F2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Proof Intuitions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81DB36-D6AB-6643-B0CA-DC5DAE6CC7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6032" y="1825625"/>
            <a:ext cx="11935968" cy="4351338"/>
          </a:xfrm>
        </p:spPr>
        <p:txBody>
          <a:bodyPr/>
          <a:lstStyle/>
          <a:p>
            <a:r>
              <a:rPr lang="en-US" dirty="0"/>
              <a:t>Max # dichotomies you can list on </a:t>
            </a:r>
            <a:r>
              <a:rPr lang="en-US" b="1" dirty="0"/>
              <a:t>4 points </a:t>
            </a:r>
            <a:r>
              <a:rPr lang="en-US" dirty="0"/>
              <a:t>when </a:t>
            </a:r>
            <a:r>
              <a:rPr lang="en-US" b="1" dirty="0"/>
              <a:t>no 2 points can be shattered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2C56B4D4-407B-5941-9DEF-E9A84B4B43F2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838200" y="2806478"/>
              <a:ext cx="4765040" cy="310896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191260">
                      <a:extLst>
                        <a:ext uri="{9D8B030D-6E8A-4147-A177-3AD203B41FA5}">
                          <a16:colId xmlns:a16="http://schemas.microsoft.com/office/drawing/2014/main" val="3716892969"/>
                        </a:ext>
                      </a:extLst>
                    </a:gridCol>
                    <a:gridCol w="1191260">
                      <a:extLst>
                        <a:ext uri="{9D8B030D-6E8A-4147-A177-3AD203B41FA5}">
                          <a16:colId xmlns:a16="http://schemas.microsoft.com/office/drawing/2014/main" val="2841970363"/>
                        </a:ext>
                      </a:extLst>
                    </a:gridCol>
                    <a:gridCol w="1191260">
                      <a:extLst>
                        <a:ext uri="{9D8B030D-6E8A-4147-A177-3AD203B41FA5}">
                          <a16:colId xmlns:a16="http://schemas.microsoft.com/office/drawing/2014/main" val="906101630"/>
                        </a:ext>
                      </a:extLst>
                    </a:gridCol>
                    <a:gridCol w="1191260">
                      <a:extLst>
                        <a:ext uri="{9D8B030D-6E8A-4147-A177-3AD203B41FA5}">
                          <a16:colId xmlns:a16="http://schemas.microsoft.com/office/drawing/2014/main" val="309435872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39653644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213088032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800" dirty="0">
                              <a:solidFill>
                                <a:srgbClr val="FF0000"/>
                              </a:solidFill>
                            </a:rPr>
                            <a:t>-1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2470767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800" dirty="0">
                              <a:solidFill>
                                <a:srgbClr val="FF0000"/>
                              </a:solidFill>
                            </a:rPr>
                            <a:t>-1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5210526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800" dirty="0">
                              <a:solidFill>
                                <a:srgbClr val="FF0000"/>
                              </a:solidFill>
                            </a:rPr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97887950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800" dirty="0">
                              <a:solidFill>
                                <a:srgbClr val="FF0000"/>
                              </a:solidFill>
                            </a:rPr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244017399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2C56B4D4-407B-5941-9DEF-E9A84B4B43F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94864100"/>
                  </p:ext>
                </p:extLst>
              </p:nvPr>
            </p:nvGraphicFramePr>
            <p:xfrm>
              <a:off x="838200" y="2806478"/>
              <a:ext cx="4765040" cy="310896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191260">
                      <a:extLst>
                        <a:ext uri="{9D8B030D-6E8A-4147-A177-3AD203B41FA5}">
                          <a16:colId xmlns:a16="http://schemas.microsoft.com/office/drawing/2014/main" val="3716892969"/>
                        </a:ext>
                      </a:extLst>
                    </a:gridCol>
                    <a:gridCol w="1191260">
                      <a:extLst>
                        <a:ext uri="{9D8B030D-6E8A-4147-A177-3AD203B41FA5}">
                          <a16:colId xmlns:a16="http://schemas.microsoft.com/office/drawing/2014/main" val="2841970363"/>
                        </a:ext>
                      </a:extLst>
                    </a:gridCol>
                    <a:gridCol w="1191260">
                      <a:extLst>
                        <a:ext uri="{9D8B030D-6E8A-4147-A177-3AD203B41FA5}">
                          <a16:colId xmlns:a16="http://schemas.microsoft.com/office/drawing/2014/main" val="906101630"/>
                        </a:ext>
                      </a:extLst>
                    </a:gridCol>
                    <a:gridCol w="1191260">
                      <a:extLst>
                        <a:ext uri="{9D8B030D-6E8A-4147-A177-3AD203B41FA5}">
                          <a16:colId xmlns:a16="http://schemas.microsoft.com/office/drawing/2014/main" val="3094358724"/>
                        </a:ext>
                      </a:extLst>
                    </a:gridCol>
                  </a:tblGrid>
                  <a:tr h="5181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64" t="-21951" r="-301064" b="-53414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1064" t="-21951" r="-201064" b="-53414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01064" t="-21951" r="-101064" b="-53414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01064" t="-21951" r="-1064" b="-53414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96536447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2130880320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800" dirty="0">
                              <a:solidFill>
                                <a:srgbClr val="FF0000"/>
                              </a:solidFill>
                            </a:rPr>
                            <a:t>-1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247076798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800" dirty="0">
                              <a:solidFill>
                                <a:srgbClr val="FF0000"/>
                              </a:solidFill>
                            </a:rPr>
                            <a:t>-1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521052671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800" dirty="0">
                              <a:solidFill>
                                <a:srgbClr val="FF0000"/>
                              </a:solidFill>
                            </a:rPr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978879507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800" dirty="0">
                              <a:solidFill>
                                <a:srgbClr val="FF0000"/>
                              </a:solidFill>
                            </a:rPr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2440173992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A9EA98D-B9EF-934B-90CD-4F29939CB2A4}"/>
              </a:ext>
            </a:extLst>
          </p:cNvPr>
          <p:cNvCxnSpPr>
            <a:cxnSpLocks/>
          </p:cNvCxnSpPr>
          <p:nvPr/>
        </p:nvCxnSpPr>
        <p:spPr>
          <a:xfrm>
            <a:off x="482600" y="4360958"/>
            <a:ext cx="5425440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EB5410A-68B8-B34C-A285-43DFF5301C45}"/>
              </a:ext>
            </a:extLst>
          </p:cNvPr>
          <p:cNvSpPr txBox="1"/>
          <p:nvPr/>
        </p:nvSpPr>
        <p:spPr>
          <a:xfrm>
            <a:off x="987552" y="6176963"/>
            <a:ext cx="37713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C000"/>
                </a:solidFill>
              </a:rPr>
              <a:t>No 2 points can be shattered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339B85AE-7F7F-7B44-AFA6-DEB7197209D6}"/>
              </a:ext>
            </a:extLst>
          </p:cNvPr>
          <p:cNvSpPr/>
          <p:nvPr/>
        </p:nvSpPr>
        <p:spPr>
          <a:xfrm>
            <a:off x="987552" y="3387892"/>
            <a:ext cx="3368040" cy="388477"/>
          </a:xfrm>
          <a:prstGeom prst="round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E464BFD-3490-F24E-B487-D207E1013CF1}"/>
              </a:ext>
            </a:extLst>
          </p:cNvPr>
          <p:cNvSpPr txBox="1"/>
          <p:nvPr/>
        </p:nvSpPr>
        <p:spPr>
          <a:xfrm>
            <a:off x="987552" y="2247643"/>
            <a:ext cx="36511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7030A0"/>
                </a:solidFill>
              </a:rPr>
              <a:t>No 1 point can be shattered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D763E7B-1DF5-FB41-8ABF-72DF303010F8}"/>
                  </a:ext>
                </a:extLst>
              </p:cNvPr>
              <p:cNvSpPr txBox="1"/>
              <p:nvPr/>
            </p:nvSpPr>
            <p:spPr>
              <a:xfrm>
                <a:off x="6361684" y="2506637"/>
                <a:ext cx="5071872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𝑩</m:t>
                    </m:r>
                    <m:d>
                      <m:dPr>
                        <m:ctrlPr>
                          <a:rPr lang="en-US" sz="24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𝑵</m:t>
                        </m:r>
                        <m:r>
                          <a:rPr lang="en-US" sz="24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𝒌</m:t>
                        </m:r>
                      </m:e>
                    </m:d>
                  </m:oMath>
                </a14:m>
                <a:r>
                  <a:rPr lang="en-US" sz="2400" dirty="0"/>
                  <a:t>: max # dichotomies on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2400" dirty="0"/>
                  <a:t> points when no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400" dirty="0"/>
                  <a:t> points are shattered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D763E7B-1DF5-FB41-8ABF-72DF303010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1684" y="2506637"/>
                <a:ext cx="5071872" cy="830997"/>
              </a:xfrm>
              <a:prstGeom prst="rect">
                <a:avLst/>
              </a:prstGeom>
              <a:blipFill>
                <a:blip r:embed="rId3"/>
                <a:stretch>
                  <a:fillRect l="-2000" t="-4478" b="-134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A0F2AF6-8D6F-B640-86AA-E14B677FF4AE}"/>
                  </a:ext>
                </a:extLst>
              </p:cNvPr>
              <p:cNvSpPr txBox="1"/>
              <p:nvPr/>
            </p:nvSpPr>
            <p:spPr>
              <a:xfrm>
                <a:off x="6361684" y="3529961"/>
                <a:ext cx="5813552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:r>
                  <a:rPr lang="en-US" sz="2400" dirty="0"/>
                  <a:t>A recursive definition:</a:t>
                </a:r>
                <a:br>
                  <a:rPr lang="en-US" sz="2400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𝑩</m:t>
                      </m:r>
                      <m:d>
                        <m:dPr>
                          <m:ctrlPr>
                            <a:rPr lang="en-US" sz="24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𝑵</m:t>
                          </m:r>
                          <m:r>
                            <a:rPr lang="en-US" sz="24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</m:d>
                      <m:r>
                        <a:rPr lang="en-US" sz="2400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2400" b="1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𝑩</m:t>
                      </m:r>
                      <m:d>
                        <m:dPr>
                          <m:ctrlPr>
                            <a:rPr lang="en-US" sz="2400" b="1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𝑵</m:t>
                          </m:r>
                          <m:r>
                            <a:rPr lang="en-US" sz="2400" b="1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1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2400" b="1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1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</m:d>
                      <m:r>
                        <a:rPr lang="en-US" sz="2400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𝑩</m:t>
                      </m:r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𝑵</m:t>
                      </m:r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A0F2AF6-8D6F-B640-86AA-E14B677FF4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1684" y="3529961"/>
                <a:ext cx="5813552" cy="830997"/>
              </a:xfrm>
              <a:prstGeom prst="rect">
                <a:avLst/>
              </a:prstGeom>
              <a:blipFill>
                <a:blip r:embed="rId4"/>
                <a:stretch>
                  <a:fillRect l="-1747" t="-4478" b="-74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EB187F9-29FC-E846-BA2E-2194C646DC4E}"/>
                  </a:ext>
                </a:extLst>
              </p:cNvPr>
              <p:cNvSpPr txBox="1"/>
              <p:nvPr/>
            </p:nvSpPr>
            <p:spPr>
              <a:xfrm>
                <a:off x="6383528" y="4623562"/>
                <a:ext cx="5813552" cy="5386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Sauer’s Lemma: </a:t>
                </a:r>
                <a14:m>
                  <m:oMath xmlns:m="http://schemas.openxmlformats.org/officeDocument/2006/math">
                    <m:r>
                      <a:rPr lang="en-US" sz="2400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𝑩</m:t>
                    </m:r>
                    <m:d>
                      <m:dPr>
                        <m:ctrlP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𝑵</m:t>
                        </m:r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𝒌</m:t>
                        </m:r>
                      </m:e>
                    </m:d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nary>
                      <m:naryPr>
                        <m:chr m:val="∑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d>
                          <m:d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type m:val="noBar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num>
                              <m:den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den>
                            </m:f>
                          </m:e>
                        </m:d>
                      </m:e>
                    </m:nary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EB187F9-29FC-E846-BA2E-2194C646DC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3528" y="4623562"/>
                <a:ext cx="5813552" cy="538674"/>
              </a:xfrm>
              <a:prstGeom prst="rect">
                <a:avLst/>
              </a:prstGeom>
              <a:blipFill>
                <a:blip r:embed="rId5"/>
                <a:stretch>
                  <a:fillRect l="-1743" t="-97727" b="-15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AB769BB1-93F6-AC43-BAC0-E774E2881389}"/>
              </a:ext>
            </a:extLst>
          </p:cNvPr>
          <p:cNvSpPr/>
          <p:nvPr/>
        </p:nvSpPr>
        <p:spPr>
          <a:xfrm>
            <a:off x="899280" y="3902316"/>
            <a:ext cx="3544584" cy="2172789"/>
          </a:xfrm>
          <a:prstGeom prst="round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EAB46AE-7711-E047-941E-D8A46438E68D}"/>
              </a:ext>
            </a:extLst>
          </p:cNvPr>
          <p:cNvSpPr txBox="1"/>
          <p:nvPr/>
        </p:nvSpPr>
        <p:spPr>
          <a:xfrm>
            <a:off x="7688968" y="5213897"/>
            <a:ext cx="38924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Can be proved by induction</a:t>
            </a:r>
            <a:endParaRPr lang="en-US" sz="2400" b="1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61523E1-5F4B-C945-A971-3DC1D41D0787}"/>
              </a:ext>
            </a:extLst>
          </p:cNvPr>
          <p:cNvSpPr/>
          <p:nvPr/>
        </p:nvSpPr>
        <p:spPr>
          <a:xfrm>
            <a:off x="4646693" y="79883"/>
            <a:ext cx="289861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chemeClr val="accent1"/>
                </a:solidFill>
              </a:rPr>
              <a:t>[Safe to Skip]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45D7B74-5254-8C47-80CB-EB0CB1DB8136}"/>
                  </a:ext>
                </a:extLst>
              </p:cNvPr>
              <p:cNvSpPr txBox="1"/>
              <p:nvPr/>
            </p:nvSpPr>
            <p:spPr>
              <a:xfrm>
                <a:off x="6383528" y="5915438"/>
                <a:ext cx="5813552" cy="9080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𝑩</m:t>
                    </m:r>
                    <m:d>
                      <m:dPr>
                        <m:ctrlP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𝑵</m:t>
                        </m:r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𝒌</m:t>
                        </m:r>
                      </m:e>
                    </m:d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nary>
                      <m:naryPr>
                        <m:chr m:val="∑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d>
                          <m:d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type m:val="noBar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num>
                              <m:den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den>
                            </m:f>
                          </m:e>
                        </m:d>
                      </m:e>
                    </m:nary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is the bound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400" dirty="0"/>
                  <a:t>for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sz="2400" dirty="0"/>
                  <a:t> with break point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45D7B74-5254-8C47-80CB-EB0CB1DB81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3528" y="5915438"/>
                <a:ext cx="5813552" cy="908005"/>
              </a:xfrm>
              <a:prstGeom prst="rect">
                <a:avLst/>
              </a:prstGeom>
              <a:blipFill>
                <a:blip r:embed="rId6"/>
                <a:stretch>
                  <a:fillRect l="-1743" t="-60274" b="-534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5636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  <p:bldP spid="23" grpId="0"/>
      <p:bldP spid="22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E6C17-AEA2-C641-8D1E-0800757EFB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9369"/>
            <a:ext cx="10515600" cy="734210"/>
          </a:xfrm>
        </p:spPr>
        <p:txBody>
          <a:bodyPr/>
          <a:lstStyle/>
          <a:p>
            <a:r>
              <a:rPr lang="en-US" dirty="0"/>
              <a:t>Bounding Growth Function using Break Points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6C0C7E-2B3B-2948-9A8E-68FB4F53236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17141"/>
                <a:ext cx="10515600" cy="5840859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Theorem statement:</a:t>
                </a:r>
              </a:p>
              <a:p>
                <a:pPr lvl="1"/>
                <a:r>
                  <a:rPr lang="en-US" dirty="0"/>
                  <a:t>If there </a:t>
                </a:r>
                <a:r>
                  <a:rPr lang="en-US" dirty="0">
                    <a:solidFill>
                      <a:schemeClr val="accent1"/>
                    </a:solidFill>
                  </a:rPr>
                  <a:t>is no break point for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,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/>
                  <a:t> for all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/>
              </a:p>
              <a:p>
                <a:pPr lvl="1"/>
                <a:endParaRPr lang="en-US" sz="600" dirty="0"/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is a break point for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, i.e.,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dirty="0"/>
                  <a:t> for some value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then</a:t>
                </a:r>
              </a:p>
              <a:p>
                <a:pPr lvl="1"/>
                <a:endParaRPr lang="en-US" sz="400" dirty="0"/>
              </a:p>
              <a:p>
                <a:pPr marL="457200" lvl="1" indent="0">
                  <a:buNone/>
                </a:pPr>
                <a:r>
                  <a:rPr lang="en-US" dirty="0"/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nary>
                      <m:naryPr>
                        <m:chr m:val="∑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type m:val="noBar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den>
                            </m:f>
                          </m:e>
                        </m:d>
                      </m:e>
                    </m:nary>
                  </m:oMath>
                </a14:m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r>
                  <a:rPr lang="en-US" dirty="0"/>
                  <a:t>Rephrase the above theorem</a:t>
                </a:r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is a break point for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, the following statements are true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b="0" dirty="0">
                    <a:solidFill>
                      <a:schemeClr val="accent1"/>
                    </a:solidFill>
                  </a:rPr>
                  <a:t>   </a:t>
                </a:r>
                <a:r>
                  <a:rPr lang="en-US" b="0" dirty="0">
                    <a:solidFill>
                      <a:schemeClr val="bg2">
                        <a:lumMod val="75000"/>
                      </a:schemeClr>
                    </a:solidFill>
                  </a:rPr>
                  <a:t>[Can be proven using induction. See LFD Problem 2.5]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is polynomial 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pPr lvl="2"/>
                <a:endParaRPr lang="en-US" sz="200" dirty="0">
                  <a:solidFill>
                    <a:schemeClr val="accent1"/>
                  </a:solidFill>
                </a:endParaRPr>
              </a:p>
              <a:p>
                <a:pPr lvl="2"/>
                <a:endParaRPr lang="en-US" sz="200" dirty="0">
                  <a:solidFill>
                    <a:schemeClr val="accent1"/>
                  </a:solidFill>
                </a:endParaRPr>
              </a:p>
              <a:p>
                <a:pPr lvl="2"/>
                <a:endParaRPr lang="en-US" sz="20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is the VC dimension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, then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𝑣𝑐</m:t>
                            </m:r>
                          </m:sub>
                        </m:sSub>
                      </m:sup>
                      <m:e>
                        <m:d>
                          <m:d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type m:val="noBar"/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num>
                              <m:den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den>
                            </m:f>
                          </m:e>
                        </m:d>
                      </m:e>
                    </m:nary>
                  </m:oMath>
                </a14:m>
                <a:endParaRPr lang="en-US" i="1" dirty="0">
                  <a:solidFill>
                    <a:srgbClr val="C00000"/>
                  </a:solidFill>
                  <a:latin typeface="Cambria Math" panose="02040503050406030204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𝑣𝑐</m:t>
                            </m:r>
                          </m:sub>
                        </m:sSub>
                      </m:sup>
                    </m:sSup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b="0" i="1" dirty="0">
                  <a:solidFill>
                    <a:srgbClr val="C00000"/>
                  </a:solidFill>
                  <a:latin typeface="Cambria Math" panose="02040503050406030204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𝑣𝑐</m:t>
                            </m:r>
                          </m:sub>
                        </m:sSub>
                      </m:sup>
                    </m:sSup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6C0C7E-2B3B-2948-9A8E-68FB4F53236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17141"/>
                <a:ext cx="10515600" cy="5840859"/>
              </a:xfrm>
              <a:blipFill>
                <a:blip r:embed="rId2"/>
                <a:stretch>
                  <a:fillRect l="-1086" t="-2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4E31D9D2-EA30-314E-99BB-2FED5E19EA51}"/>
                  </a:ext>
                </a:extLst>
              </p:cNvPr>
              <p:cNvSpPr/>
              <p:nvPr/>
            </p:nvSpPr>
            <p:spPr>
              <a:xfrm>
                <a:off x="6552040" y="5543837"/>
                <a:ext cx="3347864" cy="1003267"/>
              </a:xfrm>
              <a:prstGeom prst="roundRect">
                <a:avLst/>
              </a:prstGeom>
              <a:solidFill>
                <a:srgbClr val="C0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</m:oMath>
                </a14:m>
                <a:r>
                  <a:rPr lang="en-US" dirty="0"/>
                  <a:t> is the VC dimension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, </a:t>
                </a:r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dirty="0"/>
                  <a:t> is a break point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4E31D9D2-EA30-314E-99BB-2FED5E19EA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2040" y="5543837"/>
                <a:ext cx="3347864" cy="1003267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1060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2A8048-937F-124C-AF94-9B0561DA3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Bias-Variance Decomposition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B37352-261C-9945-B93D-F294D9FCD8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Another theory </a:t>
            </a:r>
            <a:r>
              <a:rPr lang="en-US"/>
              <a:t>of generalization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187246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3DA1D6-B644-7949-9B18-ACA52AA5F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Real-Value Target and Squared Error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0DBD85D-390C-CB41-94ED-453AE1267B8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1470240" cy="435133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So far, we focus on binary target function and binary error</a:t>
                </a:r>
              </a:p>
              <a:p>
                <a:pPr lvl="1"/>
                <a:r>
                  <a:rPr lang="en-US" dirty="0"/>
                  <a:t>Binary target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lit/>
                      </m:rP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−1,1}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Binary error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𝕝</m:t>
                    </m:r>
                    <m:r>
                      <a:rPr lang="en-US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What about real-value functions [called “</a:t>
                </a:r>
                <a:r>
                  <a:rPr lang="en-US" dirty="0">
                    <a:solidFill>
                      <a:schemeClr val="accent2"/>
                    </a:solidFill>
                  </a:rPr>
                  <a:t>regression</a:t>
                </a:r>
                <a:r>
                  <a:rPr lang="en-US" dirty="0"/>
                  <a:t>’] and squared error?</a:t>
                </a:r>
              </a:p>
              <a:p>
                <a:pPr lvl="1"/>
                <a:r>
                  <a:rPr lang="en-US" b="0" dirty="0"/>
                  <a:t>Real-value </a:t>
                </a:r>
                <a:r>
                  <a:rPr lang="en-US" dirty="0"/>
                  <a:t>target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Squared error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  <m:sup>
                        <m: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What can we say about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?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</m:t>
                    </m:r>
                    <m:d>
                      <m:dPr>
                        <m:endChr m:val="]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0DBD85D-390C-CB41-94ED-453AE1267B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1470240" cy="4351338"/>
              </a:xfrm>
              <a:blipFill>
                <a:blip r:embed="rId2"/>
                <a:stretch>
                  <a:fillRect l="-996" t="-3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2419233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2A8048-937F-124C-AF94-9B0561DA3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Bias-Variance Decomposition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B37352-261C-9945-B93D-F294D9FCD8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Another theory of generalization</a:t>
            </a:r>
          </a:p>
        </p:txBody>
      </p:sp>
    </p:spTree>
    <p:extLst>
      <p:ext uri="{BB962C8B-B14F-4D97-AF65-F5344CB8AC3E}">
        <p14:creationId xmlns:p14="http://schemas.microsoft.com/office/powerpoint/2010/main" val="101270244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3DA1D6-B644-7949-9B18-ACA52AA5F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Real-Value Target and Squared Error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0DBD85D-390C-CB41-94ED-453AE1267B8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1470240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So far, we focus on binary target function and binary error</a:t>
                </a:r>
              </a:p>
              <a:p>
                <a:pPr lvl="1"/>
                <a:endParaRPr lang="en-US" sz="200" dirty="0"/>
              </a:p>
              <a:p>
                <a:pPr lvl="1"/>
                <a:r>
                  <a:rPr lang="en-US" dirty="0"/>
                  <a:t>Binary target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lit/>
                      </m:rP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−1,1}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Binary error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𝕝</m:t>
                    </m:r>
                    <m:r>
                      <a:rPr lang="en-US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  <a:p>
                <a:r>
                  <a:rPr lang="en-US" dirty="0"/>
                  <a:t>Real-value functions [”</a:t>
                </a:r>
                <a:r>
                  <a:rPr lang="en-US" b="1" dirty="0">
                    <a:solidFill>
                      <a:schemeClr val="accent2"/>
                    </a:solidFill>
                  </a:rPr>
                  <a:t>regression</a:t>
                </a:r>
                <a:r>
                  <a:rPr lang="en-US" dirty="0"/>
                  <a:t>”] and squared error?</a:t>
                </a:r>
              </a:p>
              <a:p>
                <a:endParaRPr lang="en-US" sz="200" dirty="0"/>
              </a:p>
              <a:p>
                <a:pPr lvl="1"/>
                <a:r>
                  <a:rPr lang="en-US" b="0" dirty="0"/>
                  <a:t>Real-value </a:t>
                </a:r>
                <a:r>
                  <a:rPr lang="en-US" dirty="0"/>
                  <a:t>target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Square error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</m:e>
                        </m:d>
                      </m:e>
                      <m:sup>
                        <m: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0DBD85D-390C-CB41-94ED-453AE1267B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1470240" cy="4351338"/>
              </a:xfrm>
              <a:blipFill>
                <a:blip r:embed="rId2"/>
                <a:stretch>
                  <a:fillRect l="-99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8368" y="4341289"/>
            <a:ext cx="2474976" cy="2304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753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3DA1D6-B644-7949-9B18-ACA52AA5F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Real-Value Target and Square Error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0DBD85D-390C-CB41-94ED-453AE1267B8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1470240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Real-value functions [called ”</a:t>
                </a:r>
                <a:r>
                  <a:rPr lang="en-US" b="1" dirty="0">
                    <a:solidFill>
                      <a:schemeClr val="accent2"/>
                    </a:solidFill>
                  </a:rPr>
                  <a:t>regression</a:t>
                </a:r>
                <a:r>
                  <a:rPr lang="en-US" dirty="0"/>
                  <a:t>”] and squared error?</a:t>
                </a:r>
              </a:p>
              <a:p>
                <a:pPr lvl="1"/>
                <a:r>
                  <a:rPr lang="en-US" b="0" dirty="0"/>
                  <a:t>Real-value </a:t>
                </a:r>
                <a:r>
                  <a:rPr lang="en-US" dirty="0"/>
                  <a:t>target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Square error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d>
                      <m:dPr>
                        <m:ctrlP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</m:e>
                        </m:d>
                      </m:e>
                      <m:sup>
                        <m: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Errors:</a:t>
                </a:r>
              </a:p>
              <a:p>
                <a:pPr lvl="1"/>
                <a:r>
                  <a:rPr lang="en-US" dirty="0"/>
                  <a:t>In-sample error: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),</m:t>
                        </m:r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))</m:t>
                        </m:r>
                      </m:e>
                    </m:nary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∑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Out-of-sample error: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r>
                      <a:rPr lang="en-US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d>
                      <m:dPr>
                        <m:ctrlP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]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  <a:p>
                <a:r>
                  <a:rPr lang="en-US" dirty="0"/>
                  <a:t>Theory of generalization: What can we say about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</m:oMath>
                </a14:m>
                <a:r>
                  <a:rPr lang="en-US" dirty="0"/>
                  <a:t>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0DBD85D-390C-CB41-94ED-453AE1267B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1470240" cy="4351338"/>
              </a:xfrm>
              <a:blipFill>
                <a:blip r:embed="rId2"/>
                <a:stretch>
                  <a:fillRect l="-996" t="-2326" b="-37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3474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8DABD5C-1019-5345-8640-4E79136C413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880"/>
                <a:ext cx="10890504" cy="6675120"/>
              </a:xfrm>
            </p:spPr>
            <p:txBody>
              <a:bodyPr>
                <a:normAutofit fontScale="85000" lnSpcReduction="10000"/>
              </a:bodyPr>
              <a:lstStyle/>
              <a:p>
                <a:r>
                  <a:rPr lang="en-US" dirty="0"/>
                  <a:t>Note that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dirty="0"/>
                  <a:t> is learned by some algorithm on the dataset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We’ll make the dependency on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 explicit and write it as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𝒈</m:t>
                        </m:r>
                      </m:e>
                      <m:sup>
                        <m: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𝑫</m:t>
                        </m:r>
                        <m: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dirty="0"/>
                  <a:t> here.</a:t>
                </a:r>
              </a:p>
              <a:p>
                <a:pPr lvl="1"/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[In VC theory, we consider the worst-case D through the definition of growth function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r>
                      <a:rPr lang="en-US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]</a:t>
                </a:r>
              </a:p>
              <a:p>
                <a:endParaRPr lang="en-US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p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e>
                    </m:d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sub>
                    </m:sSub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sSup>
                      <m:s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p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</m:e>
                        </m:d>
                      </m:e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]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  <m:d>
                          <m:d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p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</m:e>
                        </m:d>
                      </m:e>
                    </m:d>
                  </m:oMath>
                </a14:m>
                <a:endParaRPr lang="en-US" sz="2400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𝔼</m:t>
                            </m:r>
                          </m:e>
                          <m:sub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sz="24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p>
                                        <m:d>
                                          <m:dPr>
                                            <m:ctrlPr>
                                              <a:rPr lang="en-US" sz="2400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𝐷</m:t>
                                            </m:r>
                                          </m:e>
                                        </m:d>
                                      </m:sup>
                                    </m:sSup>
                                    <m:d>
                                      <m:dPr>
                                        <m:ctrlPr>
                                          <a:rPr lang="en-US" sz="24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</m:d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𝑓</m:t>
                                    </m:r>
                                    <m:d>
                                      <m:dPr>
                                        <m:ctrlPr>
                                          <a:rPr lang="en-US" sz="24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</m:d>
                                  </m:e>
                                </m:d>
                              </m:e>
                              <m:sup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</m:d>
                  </m:oMath>
                </a14:m>
                <a:endParaRPr lang="en-US" sz="2400" b="0" i="1" dirty="0">
                  <a:solidFill>
                    <a:schemeClr val="accent1"/>
                  </a:solidFill>
                  <a:latin typeface="Cambria Math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𝔼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7030A0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sz="24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p>
                                        <m:d>
                                          <m:dPr>
                                            <m:ctrlPr>
                                              <a:rPr lang="en-US" sz="2400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𝐷</m:t>
                                            </m:r>
                                          </m:e>
                                        </m:d>
                                      </m:sup>
                                    </m:sSup>
                                    <m:d>
                                      <m:dPr>
                                        <m:ctrlPr>
                                          <a:rPr lang="en-US" sz="24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</m:d>
                                    <m:r>
                                      <a:rPr lang="en-US" sz="2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lang="en-US" sz="24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</m:acc>
                                    <m:d>
                                      <m:dPr>
                                        <m:ctrlPr>
                                          <a:rPr lang="en-US" sz="24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</m:d>
                                    <m:r>
                                      <a:rPr lang="en-US" sz="2400" i="1">
                                        <a:solidFill>
                                          <a:srgbClr val="FF0000"/>
                                        </a:solidFill>
                                        <a:latin typeface="Cambria Math" charset="0"/>
                                        <a:ea typeface="Cambria Math" panose="02040503050406030204" pitchFamily="18" charset="0"/>
                                      </a:rPr>
                                      <m:t>+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lang="en-US" sz="24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</m:acc>
                                    <m:d>
                                      <m:dPr>
                                        <m:ctrlPr>
                                          <a:rPr lang="en-US" sz="24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</m:d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𝑓</m:t>
                                    </m:r>
                                    <m:d>
                                      <m:dPr>
                                        <m:ctrlPr>
                                          <a:rPr lang="en-US" sz="24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</m:d>
                                  </m:e>
                                </m:d>
                              </m:e>
                              <m:sup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</m:d>
                  </m:oMath>
                </a14:m>
                <a:endParaRPr lang="en-US" sz="2400" b="0" i="1" dirty="0">
                  <a:solidFill>
                    <a:schemeClr val="accent1"/>
                  </a:solidFill>
                  <a:latin typeface="Cambria Math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sz="2400" i="1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p>
                                        <m:d>
                                          <m:dPr>
                                            <m:ctrlPr>
                                              <a:rPr lang="en-US" sz="2400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𝐷</m:t>
                                            </m:r>
                                          </m:e>
                                        </m:d>
                                      </m:sup>
                                    </m:sSup>
                                    <m:d>
                                      <m:dPr>
                                        <m:ctrlPr>
                                          <a:rPr lang="en-US" sz="2400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</m:d>
                                    <m:r>
                                      <a:rPr lang="en-US" sz="2400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lang="en-US" sz="2400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</m:acc>
                                    <m:d>
                                      <m:dPr>
                                        <m:ctrlPr>
                                          <a:rPr lang="en-US" sz="2400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</m:d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  <a:ea typeface="Cambria Math" panose="02040503050406030204" pitchFamily="18" charset="0"/>
                                      </a:rPr>
                                      <m:t>+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lang="en-US" sz="2400" i="1" smtClean="0">
                                            <a:solidFill>
                                              <a:schemeClr val="accent4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chemeClr val="accent4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</m:acc>
                                    <m:d>
                                      <m:dPr>
                                        <m:ctrlPr>
                                          <a:rPr lang="en-US" sz="2400" i="1">
                                            <a:solidFill>
                                              <a:schemeClr val="accent4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i="1">
                                                <a:solidFill>
                                                  <a:schemeClr val="accent4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chemeClr val="accent4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</m:d>
                                    <m:r>
                                      <a:rPr lang="en-US" sz="24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4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𝑓</m:t>
                                    </m:r>
                                    <m:d>
                                      <m:dPr>
                                        <m:ctrlPr>
                                          <a:rPr lang="en-US" sz="2400" i="1">
                                            <a:solidFill>
                                              <a:schemeClr val="accent4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i="1">
                                                <a:solidFill>
                                                  <a:schemeClr val="accent4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chemeClr val="accent4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</m:d>
                                  </m:e>
                                </m:d>
                              </m:e>
                              <m:sup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</m:d>
                  </m:oMath>
                </a14:m>
                <a:endParaRPr lang="en-US" sz="2400" i="1" dirty="0">
                  <a:solidFill>
                    <a:schemeClr val="accent1"/>
                  </a:solidFill>
                  <a:latin typeface="Cambria Math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sz="2400" i="1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p>
                                        <m:d>
                                          <m:dPr>
                                            <m:ctrlPr>
                                              <a:rPr lang="en-US" sz="2400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𝐷</m:t>
                                            </m:r>
                                          </m:e>
                                        </m:d>
                                      </m:sup>
                                    </m:sSup>
                                    <m:d>
                                      <m:dPr>
                                        <m:ctrlPr>
                                          <a:rPr lang="en-US" sz="2400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</m:d>
                                    <m:r>
                                      <a:rPr lang="en-US" sz="24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lang="en-US" sz="2400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</m:acc>
                                    <m:d>
                                      <m:dPr>
                                        <m:ctrlPr>
                                          <a:rPr lang="en-US" sz="2400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</m:d>
                                  </m:e>
                                </m:d>
                              </m:e>
                              <m:sup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US" sz="2400" i="1" smtClean="0">
                                            <a:solidFill>
                                              <a:schemeClr val="accent4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chemeClr val="accent4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</m:acc>
                                    <m:d>
                                      <m:dPr>
                                        <m:ctrlPr>
                                          <a:rPr lang="en-US" sz="2400" i="1">
                                            <a:solidFill>
                                              <a:schemeClr val="accent4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i="1">
                                                <a:solidFill>
                                                  <a:schemeClr val="accent4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chemeClr val="accent4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</m:d>
                                    <m:r>
                                      <a:rPr lang="en-US" sz="2400" i="1">
                                        <a:solidFill>
                                          <a:schemeClr val="accent4"/>
                                        </a:solidFill>
                                        <a:latin typeface="Cambria Math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4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𝑓</m:t>
                                    </m:r>
                                    <m:d>
                                      <m:dPr>
                                        <m:ctrlPr>
                                          <a:rPr lang="en-US" sz="2400" i="1">
                                            <a:solidFill>
                                              <a:schemeClr val="accent4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i="1">
                                                <a:solidFill>
                                                  <a:schemeClr val="accent4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chemeClr val="accent4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</m:d>
                                  </m:e>
                                </m:d>
                              </m:e>
                              <m:sup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  <m:t>+2</m:t>
                            </m:r>
                            <m:d>
                              <m:dPr>
                                <m:ctrlPr>
                                  <a:rPr lang="mr-IN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240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en-US" sz="2400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𝐷</m:t>
                                        </m:r>
                                      </m:e>
                                    </m:d>
                                  </m:sup>
                                </m:sSup>
                                <m:d>
                                  <m:dPr>
                                    <m:ctrlPr>
                                      <a:rPr lang="en-US" sz="24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</m:d>
                                <m: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n-US" sz="24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sz="24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</m:d>
                              </m:e>
                            </m:d>
                            <m:d>
                              <m:dPr>
                                <m:ctrlPr>
                                  <a:rPr lang="mr-IN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sz="2400" i="1" smtClean="0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sz="24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>
                                            <a:solidFill>
                                              <a:schemeClr val="accent4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chemeClr val="accent4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</m:d>
                                <m:r>
                                  <a:rPr lang="en-US" sz="2400" i="1">
                                    <a:solidFill>
                                      <a:schemeClr val="accent4"/>
                                    </a:solidFill>
                                    <a:latin typeface="Cambria Math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400" i="1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sz="24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>
                                            <a:solidFill>
                                              <a:schemeClr val="accent4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chemeClr val="accent4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</m:d>
                              </m:e>
                            </m:d>
                          </m:e>
                        </m:d>
                      </m:e>
                    </m:d>
                  </m:oMath>
                </a14:m>
                <a:endParaRPr lang="en-US" sz="2400" dirty="0">
                  <a:solidFill>
                    <a:schemeClr val="accent1"/>
                  </a:solidFill>
                  <a:ea typeface="Cambria Math" panose="02040503050406030204" pitchFamily="18" charset="0"/>
                </a:endParaRPr>
              </a:p>
              <a:p>
                <a:endParaRPr lang="en-US" sz="2400" dirty="0"/>
              </a:p>
              <a:p>
                <a:r>
                  <a:rPr lang="en-US" sz="2400" dirty="0"/>
                  <a:t>Note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panose="02040503050406030204" pitchFamily="18" charset="0"/>
                          </a:rPr>
                          <m:t>𝐷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mr-IN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sz="24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e>
                                </m:d>
                              </m:sup>
                            </m:sSup>
                            <m:d>
                              <m:dPr>
                                <m:ctrlP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  <m:r>
                              <a:rPr lang="en-US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acc>
                              <m:accPr>
                                <m:chr m:val="̅"/>
                                <m:ctrlP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</m:acc>
                            <m:d>
                              <m:dPr>
                                <m:ctrlP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</m:e>
                        </m:d>
                        <m:d>
                          <m:dPr>
                            <m:ctrlPr>
                              <a:rPr lang="mr-IN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̅"/>
                                <m:ctrlPr>
                                  <a:rPr lang="en-US" sz="2400" i="1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</m:acc>
                            <m:d>
                              <m:dPr>
                                <m:ctrlPr>
                                  <a:rPr lang="en-US" sz="2400" i="1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  <m:r>
                              <a:rPr lang="en-US" sz="2400" i="1">
                                <a:solidFill>
                                  <a:schemeClr val="accent4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400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sz="2400" i="1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</m:e>
                        </m:d>
                      </m:e>
                    </m:d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mr-IN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en-US" sz="2400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</m:t>
                            </m:r>
                          </m:e>
                        </m:acc>
                        <m:d>
                          <m:dPr>
                            <m:ctrlPr>
                              <a:rPr lang="en-US" sz="2400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  <m:r>
                          <a:rPr lang="en-US" sz="2400" i="1">
                            <a:solidFill>
                              <a:schemeClr val="accent4"/>
                            </a:solidFill>
                            <a:latin typeface="Cambria Math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4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2400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</m:d>
                  </m:oMath>
                </a14:m>
                <a:r>
                  <a:rPr lang="en-US" sz="2400" dirty="0">
                    <a:solidFill>
                      <a:schemeClr val="accent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panose="02040503050406030204" pitchFamily="18" charset="0"/>
                          </a:rPr>
                          <m:t>𝐷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mr-IN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sz="24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e>
                                </m:d>
                              </m:sup>
                            </m:sSup>
                            <m:d>
                              <m:dPr>
                                <m:ctrlP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  <m:r>
                              <a:rPr lang="en-US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acc>
                              <m:accPr>
                                <m:chr m:val="̅"/>
                                <m:ctrlP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</m:acc>
                            <m:d>
                              <m:dPr>
                                <m:ctrlP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</m:e>
                        </m:d>
                      </m:e>
                    </m:d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8DABD5C-1019-5345-8640-4E79136C413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880"/>
                <a:ext cx="10890504" cy="6675120"/>
              </a:xfrm>
              <a:blipFill>
                <a:blip r:embed="rId2"/>
                <a:stretch>
                  <a:fillRect l="-816" t="-17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B0B6DF84-CAEF-6B4A-9A57-434156BE794E}"/>
                  </a:ext>
                </a:extLst>
              </p:cNvPr>
              <p:cNvSpPr/>
              <p:nvPr/>
            </p:nvSpPr>
            <p:spPr>
              <a:xfrm>
                <a:off x="7671649" y="1716758"/>
                <a:ext cx="3099983" cy="924021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Define “expected” hypothesis</a:t>
                </a:r>
                <a:br>
                  <a:rPr lang="en-US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</a:br>
                <a:endParaRPr lang="en-US" sz="200" dirty="0">
                  <a:solidFill>
                    <a:schemeClr val="bg1"/>
                  </a:solidFill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</m:acc>
                    <m:d>
                      <m:d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d>
                          <m:d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</m:d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B0B6DF84-CAEF-6B4A-9A57-434156BE79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1649" y="1716758"/>
                <a:ext cx="3099983" cy="924021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/>
          <p:cNvSpPr/>
          <p:nvPr/>
        </p:nvSpPr>
        <p:spPr>
          <a:xfrm>
            <a:off x="0" y="2663878"/>
            <a:ext cx="1121664" cy="31211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278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Finishing Up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</m:e>
                        </m:d>
                      </m:e>
                    </m:d>
                  </m:oMath>
                </a14:m>
                <a:endParaRPr lang="en-US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p>
                                        <m:d>
                                          <m:dPr>
                                            <m:ctrlPr>
                                              <a:rPr lang="en-US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𝐷</m:t>
                                            </m:r>
                                          </m:e>
                                        </m:d>
                                      </m:sup>
                                    </m:sSup>
                                    <m:d>
                                      <m:dPr>
                                        <m:ctrlPr>
                                          <a:rPr lang="en-US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</m:d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lang="en-US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</m:acc>
                                    <m:d>
                                      <m:dPr>
                                        <m:ctrlPr>
                                          <a:rPr lang="en-US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</m:d>
                                  </m:e>
                                </m:d>
                              </m:e>
                              <m:sup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US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</m:acc>
                                    <m:d>
                                      <m:dPr>
                                        <m:ctrlPr>
                                          <a:rPr lang="en-US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i="1">
                                                <a:solidFill>
                                                  <a:srgbClr val="FFC00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rgbClr val="FFC00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</m:d>
                                    <m:r>
                                      <a:rPr lang="en-US" i="1">
                                        <a:solidFill>
                                          <a:srgbClr val="FFC000"/>
                                        </a:solidFill>
                                        <a:latin typeface="Cambria Math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𝑓</m:t>
                                    </m:r>
                                    <m:d>
                                      <m:dPr>
                                        <m:ctrlPr>
                                          <a:rPr lang="en-US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i="1">
                                                <a:solidFill>
                                                  <a:srgbClr val="FFC00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rgbClr val="FFC00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</m:d>
                                  </m:e>
                                </m:d>
                              </m:e>
                              <m:sup>
                                <m:r>
                                  <a:rPr lang="en-US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p>
                                        <m:d>
                                          <m:dPr>
                                            <m:ctrlPr>
                                              <a:rPr lang="en-US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𝐷</m:t>
                                            </m:r>
                                          </m:e>
                                        </m:d>
                                      </m:sup>
                                    </m:sSup>
                                    <m:d>
                                      <m:dPr>
                                        <m:ctrlPr>
                                          <a:rPr lang="en-US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</m:d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lang="en-US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</m:acc>
                                    <m:d>
                                      <m:dPr>
                                        <m:ctrlPr>
                                          <a:rPr lang="en-US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</m:d>
                                  </m:e>
                                </m:d>
                              </m:e>
                              <m:sup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</m:d>
                                <m:r>
                                  <a:rPr lang="en-US" i="1">
                                    <a:solidFill>
                                      <a:srgbClr val="FFC000"/>
                                    </a:solidFill>
                                    <a:latin typeface="Cambria Math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US" i="1" dirty="0">
                  <a:solidFill>
                    <a:schemeClr val="accent1"/>
                  </a:solidFill>
                  <a:latin typeface="Cambria Math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Variance</m:t>
                        </m:r>
                        <m:r>
                          <a:rPr lang="en-US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of</m:t>
                        </m:r>
                        <m:r>
                          <a:rPr lang="en-US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d>
                          <m:dPr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Bias</m:t>
                        </m:r>
                        <m:r>
                          <a:rPr lang="en-US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of</m:t>
                        </m:r>
                        <m:r>
                          <a:rPr lang="en-US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acc>
                          <m:accPr>
                            <m:chr m:val="̅"/>
                            <m:ctrlPr>
                              <a:rPr lang="en-US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</m:t>
                            </m:r>
                          </m:e>
                        </m:acc>
                        <m:d>
                          <m:dPr>
                            <m:ctrlPr>
                              <a:rPr lang="en-US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Variance</m:t>
                    </m:r>
                    <m:r>
                      <m:rPr>
                        <m:nor/>
                      </m:rPr>
                      <a:rPr lang="en-US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+ </m:t>
                    </m:r>
                    <m:r>
                      <m:rPr>
                        <m:nor/>
                      </m:rPr>
                      <a:rPr lang="en-US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Bias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dirty="0"/>
                  <a:t>Bias-Variance Decomposition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1163" b="-29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0" y="2377440"/>
            <a:ext cx="1121664" cy="31211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B0B6DF84-CAEF-6B4A-9A57-434156BE794E}"/>
                  </a:ext>
                </a:extLst>
              </p:cNvPr>
              <p:cNvSpPr/>
              <p:nvPr/>
            </p:nvSpPr>
            <p:spPr>
              <a:xfrm>
                <a:off x="9150023" y="1436675"/>
                <a:ext cx="2590874" cy="1660094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r>
                      <a:rPr lang="en-US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a random variable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the mean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endParaRPr lang="en-US" dirty="0">
                  <a:solidFill>
                    <a:schemeClr val="bg1"/>
                  </a:solidFill>
                </a:endParaRPr>
              </a:p>
              <a:p>
                <a:pPr/>
                <a:r>
                  <a:rPr lang="en-US" b="0" dirty="0">
                    <a:solidFill>
                      <a:schemeClr val="bg1"/>
                    </a:solidFill>
                  </a:rPr>
                  <a:t>Variance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br>
                  <a:rPr lang="en-US" b="0" i="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B0B6DF84-CAEF-6B4A-9A57-434156BE79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0023" y="1436675"/>
                <a:ext cx="2590874" cy="1660094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3F927EBB-4CDA-B243-BE41-11FF8416167A}"/>
                  </a:ext>
                </a:extLst>
              </p:cNvPr>
              <p:cNvSpPr/>
              <p:nvPr/>
            </p:nvSpPr>
            <p:spPr>
              <a:xfrm>
                <a:off x="9150022" y="201613"/>
                <a:ext cx="2265602" cy="73107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</m:acc>
                    <m:d>
                      <m:d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d>
                          <m:d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</m:d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3F927EBB-4CDA-B243-BE41-11FF841616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0022" y="201613"/>
                <a:ext cx="2265602" cy="731075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4517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  <m:d>
                          <m:d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p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</m:e>
                        </m:d>
                      </m:e>
                    </m:d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𝔼</m:t>
                            </m:r>
                          </m:e>
                          <m:sub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24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US" sz="24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</m:acc>
                                    <m:d>
                                      <m:dPr>
                                        <m:ctrlPr>
                                          <a:rPr lang="en-US" sz="24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i="1">
                                                <a:solidFill>
                                                  <a:srgbClr val="FFC00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rgbClr val="FFC00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</m:d>
                                    <m:r>
                                      <a:rPr lang="en-US" sz="2400" i="1">
                                        <a:solidFill>
                                          <a:srgbClr val="FFC000"/>
                                        </a:solidFill>
                                        <a:latin typeface="Cambria Math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4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𝑓</m:t>
                                    </m:r>
                                    <m:d>
                                      <m:dPr>
                                        <m:ctrlPr>
                                          <a:rPr lang="en-US" sz="24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i="1">
                                                <a:solidFill>
                                                  <a:srgbClr val="FFC00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rgbClr val="FFC00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</m:d>
                                  </m:e>
                                </m:d>
                              </m:e>
                              <m:sup>
                                <m:r>
                                  <a:rPr lang="en-US" sz="24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6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sz="240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2400" i="1">
                                        <a:solidFill>
                                          <a:schemeClr val="accent6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sz="2400" i="1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p>
                                        <m:d>
                                          <m:dPr>
                                            <m:ctrlPr>
                                              <a:rPr lang="en-US" sz="2400" i="1">
                                                <a:solidFill>
                                                  <a:schemeClr val="accent6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chemeClr val="accent6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𝐷</m:t>
                                            </m:r>
                                          </m:e>
                                        </m:d>
                                      </m:sup>
                                    </m:sSup>
                                    <m:d>
                                      <m:dPr>
                                        <m:ctrlPr>
                                          <a:rPr lang="en-US" sz="2400" i="1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i="1">
                                                <a:solidFill>
                                                  <a:schemeClr val="accent6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chemeClr val="accent6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</m:d>
                                    <m:r>
                                      <a:rPr lang="en-US" sz="2400" i="1">
                                        <a:solidFill>
                                          <a:schemeClr val="accent6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lang="en-US" sz="2400" i="1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</m:acc>
                                    <m:d>
                                      <m:dPr>
                                        <m:ctrlPr>
                                          <a:rPr lang="en-US" sz="2400" i="1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i="1">
                                                <a:solidFill>
                                                  <a:schemeClr val="accent6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chemeClr val="accent6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</m:d>
                                  </m:e>
                                </m:d>
                              </m:e>
                              <m:sup>
                                <m:r>
                                  <a:rPr lang="en-US" sz="2400" i="1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</m:d>
                  </m:oMath>
                </a14:m>
                <a:endParaRPr lang="en-US" i="1" dirty="0">
                  <a:solidFill>
                    <a:schemeClr val="accent1"/>
                  </a:solidFill>
                  <a:latin typeface="Cambria Math" charset="0"/>
                  <a:ea typeface="Cambria Math" panose="02040503050406030204" pitchFamily="18" charset="0"/>
                </a:endParaRPr>
              </a:p>
              <a:p>
                <a:endParaRPr lang="en-US" i="1" dirty="0">
                  <a:solidFill>
                    <a:schemeClr val="accent1"/>
                  </a:solidFill>
                  <a:latin typeface="Cambria Math" charset="0"/>
                  <a:ea typeface="Cambria Math" panose="02040503050406030204" pitchFamily="18" charset="0"/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This is a </a:t>
                </a:r>
                <a:r>
                  <a:rPr lang="en-US" b="1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conceptual</a:t>
                </a:r>
                <a:r>
                  <a:rPr lang="en-US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decomposition</a:t>
                </a: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Both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accent1"/>
                    </a:solidFill>
                    <a:ea typeface="Cambria Math" panose="02040503050406030204" pitchFamily="18" charset="0"/>
                  </a:rPr>
                  <a:t> </a:t>
                </a:r>
                <a:r>
                  <a:rPr lang="en-US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and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are unknown</a:t>
                </a:r>
              </a:p>
              <a:p>
                <a:pPr lvl="1"/>
                <a:r>
                  <a:rPr lang="en-US" dirty="0">
                    <a:ea typeface="Cambria Math" panose="02040503050406030204" pitchFamily="18" charset="0"/>
                  </a:rPr>
                  <a:t>We can’t really calculate bias and variance in practice</a:t>
                </a:r>
              </a:p>
              <a:p>
                <a:pPr lvl="1"/>
                <a:endParaRPr lang="en-US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However, it provides a conceptual guideline in decreasing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endParaRPr lang="en-US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437888" y="1065659"/>
                <a:ext cx="104836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FFC000"/>
                    </a:solidFill>
                  </a:rPr>
                  <a:t>Bias(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rgbClr val="FFC000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sz="2400" dirty="0">
                    <a:solidFill>
                      <a:srgbClr val="FFC000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7888" y="1065659"/>
                <a:ext cx="1048364" cy="461665"/>
              </a:xfrm>
              <a:prstGeom prst="rect">
                <a:avLst/>
              </a:prstGeom>
              <a:blipFill rotWithShape="0">
                <a:blip r:embed="rId3"/>
                <a:stretch>
                  <a:fillRect l="-8721" t="-19737" r="-25581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8037576" y="1027906"/>
                <a:ext cx="95609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chemeClr val="accent6"/>
                    </a:solidFill>
                  </a:rPr>
                  <a:t>Var(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accent6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sz="2400" dirty="0">
                    <a:solidFill>
                      <a:schemeClr val="accent6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7576" y="1027906"/>
                <a:ext cx="956096" cy="461665"/>
              </a:xfrm>
              <a:prstGeom prst="rect">
                <a:avLst/>
              </a:prstGeom>
              <a:blipFill rotWithShape="0">
                <a:blip r:embed="rId4"/>
                <a:stretch>
                  <a:fillRect l="-10256" t="-20000" r="-28205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/>
          <p:cNvCxnSpPr>
            <a:endCxn id="6" idx="2"/>
          </p:cNvCxnSpPr>
          <p:nvPr/>
        </p:nvCxnSpPr>
        <p:spPr>
          <a:xfrm flipV="1">
            <a:off x="4962070" y="1527324"/>
            <a:ext cx="0" cy="298301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8521646" y="1489571"/>
            <a:ext cx="0" cy="298301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44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101EE-6A44-FF49-A966-5E52AE6167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Hoeffding’s</a:t>
            </a:r>
            <a:r>
              <a:rPr lang="en-US" dirty="0"/>
              <a:t> Inequality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128D3E8-880E-654E-B202-574F73C6AE6E}"/>
                  </a:ext>
                </a:extLst>
              </p:cNvPr>
              <p:cNvSpPr txBox="1"/>
              <p:nvPr/>
            </p:nvSpPr>
            <p:spPr>
              <a:xfrm>
                <a:off x="5969890" y="1869246"/>
                <a:ext cx="4958280" cy="6696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32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3200" b="1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𝐏𝐫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3200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3200" b="1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b="1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𝝁</m:t>
                                  </m:r>
                                  <m:r>
                                    <a:rPr lang="en-US" sz="3200" b="1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−</m:t>
                                  </m:r>
                                  <m:r>
                                    <a:rPr lang="en-US" sz="3200" b="1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𝝂</m:t>
                                  </m:r>
                                </m:e>
                              </m:d>
                              <m:r>
                                <a:rPr lang="en-US" sz="3200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  <m:r>
                                <a:rPr lang="en-US" sz="3200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𝝐</m:t>
                              </m:r>
                            </m:e>
                          </m:d>
                        </m:e>
                      </m:func>
                      <m:r>
                        <a:rPr lang="en-US" sz="3200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3200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sSup>
                        <m:sSupPr>
                          <m:ctrlPr>
                            <a:rPr lang="en-US" sz="32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sz="32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sSup>
                            <m:sSupPr>
                              <m:ctrlPr>
                                <a:rPr lang="en-US" sz="3200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𝝐</m:t>
                              </m:r>
                            </m:e>
                            <m:sup>
                              <m:r>
                                <a:rPr lang="en-US" sz="3200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sz="32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𝑵</m:t>
                          </m:r>
                        </m:sup>
                      </m:sSup>
                    </m:oMath>
                  </m:oMathPara>
                </a14:m>
                <a:endParaRPr lang="en-US" sz="3200" b="1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128D3E8-880E-654E-B202-574F73C6AE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9890" y="1869246"/>
                <a:ext cx="4958280" cy="669607"/>
              </a:xfrm>
              <a:prstGeom prst="rect">
                <a:avLst/>
              </a:prstGeom>
              <a:blipFill>
                <a:blip r:embed="rId2"/>
                <a:stretch>
                  <a:fillRect b="-94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7F784B0E-8CFA-8E41-9D6D-ABEAB4B8F9FB}"/>
              </a:ext>
            </a:extLst>
          </p:cNvPr>
          <p:cNvGrpSpPr/>
          <p:nvPr/>
        </p:nvGrpSpPr>
        <p:grpSpPr>
          <a:xfrm>
            <a:off x="255075" y="2156735"/>
            <a:ext cx="5369169" cy="3491006"/>
            <a:chOff x="6096000" y="2741765"/>
            <a:chExt cx="5626100" cy="365806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0D3D47E-88A7-7042-BA8E-810A27E7C0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0" y="2741765"/>
              <a:ext cx="5626100" cy="3658062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763BDD7-FC2F-4047-BFAA-79862D47095B}"/>
                </a:ext>
              </a:extLst>
            </p:cNvPr>
            <p:cNvSpPr txBox="1"/>
            <p:nvPr/>
          </p:nvSpPr>
          <p:spPr>
            <a:xfrm>
              <a:off x="9023874" y="5481485"/>
              <a:ext cx="2057345" cy="3641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0070C0"/>
                  </a:solidFill>
                </a:rPr>
                <a:t>N: number of samples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41F5195-FB09-C343-AC1D-2A915B9A62B6}"/>
                </a:ext>
              </a:extLst>
            </p:cNvPr>
            <p:cNvSpPr txBox="1"/>
            <p:nvPr/>
          </p:nvSpPr>
          <p:spPr>
            <a:xfrm>
              <a:off x="8541962" y="3076352"/>
              <a:ext cx="2169547" cy="3641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accent1"/>
                  </a:solidFill>
                </a:rPr>
                <a:t>Draw with replacement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02F7C77-8EC7-2743-866D-59DA9BCF5B6E}"/>
                  </a:ext>
                </a:extLst>
              </p:cNvPr>
              <p:cNvSpPr txBox="1"/>
              <p:nvPr/>
            </p:nvSpPr>
            <p:spPr>
              <a:xfrm>
                <a:off x="6055615" y="2955456"/>
                <a:ext cx="5383910" cy="18158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Define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800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Pr</m:t>
                    </m:r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⁡[</m:t>
                    </m:r>
                    <m:d>
                      <m:dPr>
                        <m:begChr m:val="|"/>
                        <m:endChr m:val="|"/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𝜈</m:t>
                        </m:r>
                      </m:e>
                    </m:d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2800" dirty="0">
                  <a:solidFill>
                    <a:schemeClr val="accent1"/>
                  </a:solidFill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Fix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r>
                      <a:rPr lang="en-US" sz="2800" b="0" i="1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sz="2800" dirty="0"/>
                  <a:t> </a:t>
                </a:r>
                <a:r>
                  <a:rPr lang="en-US" sz="2800" dirty="0">
                    <a:solidFill>
                      <a:srgbClr val="00B050"/>
                    </a:solidFill>
                  </a:rPr>
                  <a:t>decreases</a:t>
                </a:r>
                <a:r>
                  <a:rPr lang="en-US" sz="2800" dirty="0"/>
                  <a:t> as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2800" dirty="0"/>
                  <a:t> </a:t>
                </a:r>
                <a:r>
                  <a:rPr lang="en-US" sz="2800" dirty="0">
                    <a:solidFill>
                      <a:srgbClr val="FF0000"/>
                    </a:solidFill>
                  </a:rPr>
                  <a:t>increases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Fix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r>
                      <a:rPr lang="en-US" sz="2800" b="0" i="1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sz="2800" dirty="0"/>
                  <a:t> </a:t>
                </a:r>
                <a:r>
                  <a:rPr lang="en-US" sz="2800" dirty="0">
                    <a:solidFill>
                      <a:srgbClr val="00B050"/>
                    </a:solidFill>
                  </a:rPr>
                  <a:t>decreases</a:t>
                </a:r>
                <a:r>
                  <a:rPr lang="en-US" sz="2800" dirty="0"/>
                  <a:t> as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2800" dirty="0"/>
                  <a:t> </a:t>
                </a:r>
                <a:r>
                  <a:rPr lang="en-US" sz="2800" dirty="0">
                    <a:solidFill>
                      <a:srgbClr val="FF0000"/>
                    </a:solidFill>
                  </a:rPr>
                  <a:t>increases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Fix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2800" dirty="0"/>
                  <a:t>,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sz="2800" dirty="0"/>
                  <a:t> </a:t>
                </a:r>
                <a:r>
                  <a:rPr lang="en-US" sz="2800" dirty="0">
                    <a:solidFill>
                      <a:srgbClr val="00B050"/>
                    </a:solidFill>
                  </a:rPr>
                  <a:t>decreases</a:t>
                </a:r>
                <a:r>
                  <a:rPr lang="en-US" sz="2800" dirty="0"/>
                  <a:t> as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sz="2800" dirty="0"/>
                  <a:t> </a:t>
                </a:r>
                <a:r>
                  <a:rPr lang="en-US" sz="2800" dirty="0">
                    <a:solidFill>
                      <a:srgbClr val="FF0000"/>
                    </a:solidFill>
                  </a:rPr>
                  <a:t>increases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02F7C77-8EC7-2743-866D-59DA9BCF5B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5615" y="2955456"/>
                <a:ext cx="5383910" cy="1815882"/>
              </a:xfrm>
              <a:prstGeom prst="rect">
                <a:avLst/>
              </a:prstGeom>
              <a:blipFill>
                <a:blip r:embed="rId4"/>
                <a:stretch>
                  <a:fillRect l="-2353" t="-3472" r="-1882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B4B15271-BF83-9F4B-B6CC-BB796EA6465C}"/>
              </a:ext>
            </a:extLst>
          </p:cNvPr>
          <p:cNvGrpSpPr/>
          <p:nvPr/>
        </p:nvGrpSpPr>
        <p:grpSpPr>
          <a:xfrm>
            <a:off x="6567758" y="4985557"/>
            <a:ext cx="3814763" cy="1585235"/>
            <a:chOff x="8143875" y="284013"/>
            <a:chExt cx="3814763" cy="1585235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3BEA1474-D058-004F-BED7-9309CCB0CF42}"/>
                </a:ext>
              </a:extLst>
            </p:cNvPr>
            <p:cNvSpPr/>
            <p:nvPr/>
          </p:nvSpPr>
          <p:spPr>
            <a:xfrm>
              <a:off x="8143875" y="284013"/>
              <a:ext cx="3814763" cy="158523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B067A267-110D-EB4D-9643-E0DD865E5CD5}"/>
                    </a:ext>
                  </a:extLst>
                </p:cNvPr>
                <p:cNvSpPr txBox="1"/>
                <p:nvPr/>
              </p:nvSpPr>
              <p:spPr>
                <a:xfrm>
                  <a:off x="8324815" y="414910"/>
                  <a:ext cx="3432030" cy="132343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>
                      <a:solidFill>
                        <a:schemeClr val="bg1"/>
                      </a:solidFill>
                    </a:rPr>
                    <a:t>Informal intuitions of notations</a:t>
                  </a:r>
                  <a:br>
                    <a:rPr lang="en-US" sz="2000" dirty="0">
                      <a:solidFill>
                        <a:schemeClr val="bg1"/>
                      </a:solidFill>
                    </a:rPr>
                  </a:br>
                  <a14:m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</m:oMath>
                  </a14:m>
                  <a:r>
                    <a:rPr lang="en-US" sz="2000" dirty="0">
                      <a:solidFill>
                        <a:schemeClr val="bg1"/>
                      </a:solidFill>
                    </a:rPr>
                    <a:t> # sample</a:t>
                  </a:r>
                  <a:br>
                    <a:rPr lang="en-US" sz="2000" dirty="0">
                      <a:solidFill>
                        <a:schemeClr val="bg1"/>
                      </a:solidFill>
                    </a:rPr>
                  </a:br>
                  <a14:m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</m:oMath>
                  </a14:m>
                  <a:r>
                    <a:rPr lang="en-US" sz="2000" dirty="0">
                      <a:solidFill>
                        <a:schemeClr val="bg1"/>
                      </a:solidFill>
                    </a:rPr>
                    <a:t> probability of “bad” event</a:t>
                  </a:r>
                </a:p>
                <a:p>
                  <a14:m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</m:oMath>
                  </a14:m>
                  <a:r>
                    <a:rPr lang="en-US" sz="2000" dirty="0">
                      <a:solidFill>
                        <a:schemeClr val="bg1"/>
                      </a:solidFill>
                    </a:rPr>
                    <a:t> error of estimation</a:t>
                  </a: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B067A267-110D-EB4D-9643-E0DD865E5CD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24815" y="414910"/>
                  <a:ext cx="3432030" cy="1323439"/>
                </a:xfrm>
                <a:prstGeom prst="rect">
                  <a:avLst/>
                </a:prstGeom>
                <a:blipFill>
                  <a:blip r:embed="rId5"/>
                  <a:stretch>
                    <a:fillRect l="-1471" t="-1905" r="-735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443255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Connection to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751021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Given dataset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,…,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𝑁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𝑁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  <m:sub>
                        <m:r>
                          <a:rPr lang="en-US" b="1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𝒊𝒏</m:t>
                        </m:r>
                      </m:sub>
                    </m:sSub>
                    <m:d>
                      <m:dPr>
                        <m:ctrlPr>
                          <a:rPr lang="en-US" b="1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≝</m:t>
                    </m:r>
                    <m:f>
                      <m:f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𝕝</m:t>
                        </m:r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[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≠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]</m:t>
                        </m:r>
                      </m:e>
                    </m:nary>
                  </m:oMath>
                </a14:m>
                <a:r>
                  <a:rPr lang="en-US" dirty="0"/>
                  <a:t>   [In-sample error, analogy to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𝜈</m:t>
                    </m:r>
                  </m:oMath>
                </a14:m>
                <a:r>
                  <a:rPr lang="en-US" dirty="0"/>
                  <a:t>]</a:t>
                </a:r>
              </a:p>
              <a:p>
                <a:pPr lvl="1"/>
                <a:endParaRPr lang="en-US" sz="1200" b="1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  <m:sub>
                        <m:r>
                          <a:rPr lang="en-US" b="1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𝒐𝒖𝒕</m:t>
                        </m:r>
                      </m:sub>
                    </m:sSub>
                    <m:r>
                      <a:rPr lang="en-US" b="1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𝒉</m:t>
                    </m:r>
                    <m:r>
                      <a:rPr lang="en-US" b="1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≝</m:t>
                    </m:r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Pr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~</m:t>
                            </m:r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acc>
                              <m:accPr>
                                <m:chr m:val="⃗"/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lim>
                        </m:limLow>
                      </m:fName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≠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)]</m:t>
                        </m:r>
                      </m:e>
                    </m:func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         </a:t>
                </a:r>
                <a:r>
                  <a:rPr lang="en-US" dirty="0"/>
                  <a:t>[Out-of-sample error, analogy to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𝜇</m:t>
                    </m:r>
                  </m:oMath>
                </a14:m>
                <a:r>
                  <a:rPr lang="en-US" dirty="0"/>
                  <a:t>]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Learning bounds</a:t>
                </a:r>
              </a:p>
              <a:p>
                <a:pPr lvl="1"/>
                <a:r>
                  <a:rPr lang="en-US" dirty="0"/>
                  <a:t>Fixed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i="1" dirty="0">
                    <a:solidFill>
                      <a:schemeClr val="accent1"/>
                    </a:solidFill>
                    <a:latin typeface="Cambria Math" charset="0"/>
                  </a:rPr>
                  <a:t> </a:t>
                </a:r>
                <a:r>
                  <a:rPr lang="en-US" dirty="0">
                    <a:latin typeface="Cambria Math" charset="0"/>
                  </a:rPr>
                  <a:t>(verification)</a:t>
                </a:r>
                <a:br>
                  <a:rPr lang="en-US" sz="1200" dirty="0">
                    <a:latin typeface="Cambria Math" charset="0"/>
                  </a:rPr>
                </a:br>
                <a:br>
                  <a:rPr lang="en-US" sz="1200" i="1" dirty="0">
                    <a:solidFill>
                      <a:schemeClr val="accent1"/>
                    </a:solidFill>
                    <a:latin typeface="Cambria Math" charset="0"/>
                  </a:rPr>
                </a:br>
                <a14:m>
                  <m:oMath xmlns:m="http://schemas.openxmlformats.org/officeDocument/2006/math">
                    <m:func>
                      <m:func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b="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𝑜𝑢𝑡</m:t>
                                    </m:r>
                                  </m:sub>
                                </m:sSub>
                                <m:r>
                                  <a:rPr lang="en-US" b="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h</m:t>
                                </m:r>
                                <m:r>
                                  <a:rPr lang="en-US" b="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)−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b="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𝑖𝑛</m:t>
                                    </m:r>
                                  </m:sub>
                                </m:sSub>
                                <m:r>
                                  <a:rPr lang="en-US" b="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h</m:t>
                                </m:r>
                                <m:r>
                                  <a:rPr lang="en-US" b="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d>
                            <m:r>
                              <a:rPr lang="en-US" b="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&gt;</m:t>
                            </m:r>
                            <m:r>
                              <m:rPr>
                                <m:sty m:val="p"/>
                              </m:rPr>
                              <a:rPr lang="en-US" b="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ϵ</m:t>
                            </m:r>
                          </m:e>
                        </m:d>
                      </m:e>
                    </m:func>
                    <m:r>
                      <a:rPr lang="en-US" b="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≤2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b="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ϵ</m:t>
                            </m:r>
                          </m:e>
                          <m:sup>
                            <m:r>
                              <a:rPr lang="en-US" b="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br>
                  <a:rPr lang="en-US" b="0" i="1" dirty="0">
                    <a:solidFill>
                      <a:schemeClr val="accent1"/>
                    </a:solidFill>
                    <a:latin typeface="Cambria Math" charset="0"/>
                  </a:rPr>
                </a:br>
                <a:endParaRPr lang="en-US" b="0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pPr lvl="1"/>
                <a:endParaRPr lang="en-US" sz="1200" dirty="0"/>
              </a:p>
              <a:p>
                <a:pPr lvl="1"/>
                <a:r>
                  <a:rPr lang="en-US" dirty="0"/>
                  <a:t>Finite hypothesis set: learn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lit/>
                      </m:rP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  <m:r>
                      <m:rPr>
                        <m:lit/>
                      </m:rP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br>
                  <a:rPr lang="en-US" sz="1000" b="0" i="1" dirty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</a:br>
                <a:br>
                  <a:rPr lang="en-US" sz="1000" b="0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𝑜𝑢𝑡</m:t>
                                    </m:r>
                                  </m:sub>
                                </m:s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)−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𝑖𝑛</m:t>
                                    </m:r>
                                  </m:sub>
                                </m:s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d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&gt;</m:t>
                            </m:r>
                            <m:r>
                              <m:rPr>
                                <m:sty m:val="p"/>
                              </m:r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ϵ</m:t>
                            </m:r>
                          </m:e>
                        </m:d>
                      </m:e>
                    </m:func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≤2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𝑀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ϵ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751021"/>
              </a:xfrm>
              <a:blipFill>
                <a:blip r:embed="rId2"/>
                <a:stretch>
                  <a:fillRect l="-1086" t="-3200" b="-18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18550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Dealing with Infinite Hypothesis Set: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𝑀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→∞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 fontScale="92500" lnSpcReduction="20000"/>
              </a:bodyPr>
              <a:lstStyle/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dirty="0"/>
                  <a:t>Most of the practical cases involve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𝑀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→∞</m:t>
                    </m:r>
                  </m:oMath>
                </a14:m>
                <a:endParaRPr lang="en-US" dirty="0"/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endParaRPr lang="en-US" dirty="0"/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dirty="0"/>
                  <a:t>Instead of </a:t>
                </a:r>
                <a:r>
                  <a:rPr lang="en-US" dirty="0">
                    <a:solidFill>
                      <a:schemeClr val="accent2"/>
                    </a:solidFill>
                  </a:rPr>
                  <a:t># hypothesis</a:t>
                </a:r>
                <a:r>
                  <a:rPr lang="en-US" dirty="0"/>
                  <a:t>, counting </a:t>
                </a:r>
                <a:r>
                  <a:rPr lang="en-US" dirty="0">
                    <a:solidFill>
                      <a:schemeClr val="accent2"/>
                    </a:solidFill>
                  </a:rPr>
                  <a:t>“effective” # </a:t>
                </a:r>
                <a:r>
                  <a:rPr lang="en-US" dirty="0"/>
                  <a:t>hypothesis</a:t>
                </a: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endParaRPr lang="en-US" u="sng" dirty="0"/>
              </a:p>
              <a:p>
                <a:r>
                  <a:rPr lang="en-US" u="sng" dirty="0"/>
                  <a:t>Dichotomies</a:t>
                </a:r>
              </a:p>
              <a:p>
                <a:pPr lvl="1"/>
                <a:r>
                  <a:rPr lang="en-US" dirty="0"/>
                  <a:t>Informally, consider a dichotomy as “data-dependent” hypothesis</a:t>
                </a:r>
              </a:p>
              <a:p>
                <a:pPr lvl="1"/>
                <a:r>
                  <a:rPr lang="en-US" dirty="0"/>
                  <a:t>Characterized by both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i="1" dirty="0">
                    <a:latin typeface="Cambria Math" panose="02040503050406030204" pitchFamily="18" charset="0"/>
                  </a:rPr>
                  <a:t> </a:t>
                </a:r>
                <a:r>
                  <a:rPr lang="en-US" dirty="0">
                    <a:latin typeface="Cambria Math" panose="02040503050406030204" pitchFamily="18" charset="0"/>
                  </a:rPr>
                  <a:t>data points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br>
                  <a:rPr lang="en-US" sz="1200" i="1" dirty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</a:br>
                <a:br>
                  <a:rPr lang="en-US" sz="1200" i="1" dirty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,…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,…,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</m:oMath>
                </a14:m>
                <a:br>
                  <a:rPr lang="en-US" sz="1200" i="1" dirty="0">
                    <a:latin typeface="Cambria Math" panose="02040503050406030204" pitchFamily="18" charset="0"/>
                  </a:rPr>
                </a:br>
                <a:br>
                  <a:rPr lang="en-US" sz="200" i="1" dirty="0">
                    <a:latin typeface="Cambria Math" panose="02040503050406030204" pitchFamily="18" charset="0"/>
                  </a:rPr>
                </a:br>
                <a:endParaRPr lang="en-US" sz="200" dirty="0"/>
              </a:p>
              <a:p>
                <a:pPr lvl="1"/>
                <a:r>
                  <a:rPr lang="en-US" dirty="0"/>
                  <a:t>The set of possible prediction combinations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can induce on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r>
                  <a:rPr lang="en-US" u="sng" dirty="0"/>
                  <a:t>Growth function</a:t>
                </a:r>
              </a:p>
              <a:p>
                <a:pPr lvl="1"/>
                <a:r>
                  <a:rPr lang="en-US" dirty="0"/>
                  <a:t>Largest number of dichotomies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can induce across all possible data sets of size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sz="1200" dirty="0"/>
              </a:p>
              <a:p>
                <a:pPr marL="457200" lvl="1" indent="0">
                  <a:buNone/>
                </a:pPr>
                <a:r>
                  <a:rPr lang="en-US" dirty="0">
                    <a:solidFill>
                      <a:schemeClr val="accent1"/>
                    </a:solidFill>
                  </a:rPr>
                  <a:t>	</a:t>
                </a:r>
                <a:r>
                  <a:rPr lang="en-US" i="1" dirty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  <a:t>       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lim>
                        </m:limLow>
                      </m:fName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)|</m:t>
                        </m:r>
                      </m:e>
                    </m:fun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3"/>
                <a:stretch>
                  <a:fillRect l="-965" t="-22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01603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FB9D5-6C68-BA4A-B740-0B8F5868D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on Growth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E5F3713-CA0B-F342-890A-0F496542DAE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148193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H = Positive rays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  <a:p>
                <a:r>
                  <a:rPr lang="en-US" dirty="0"/>
                  <a:t>H = Positive intervals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b="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+1=</m:t>
                    </m:r>
                    <m:f>
                      <m:f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num>
                      <m:den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+1</m:t>
                    </m:r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/>
              </a:p>
              <a:p>
                <a:r>
                  <a:rPr lang="en-US" dirty="0"/>
                  <a:t>H = Convex sets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endParaRPr lang="en-US" b="0" dirty="0"/>
              </a:p>
              <a:p>
                <a:pPr lvl="1"/>
                <a:endParaRPr lang="en-US" dirty="0"/>
              </a:p>
              <a:p>
                <a:endParaRPr lang="en-US" b="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r>
                  <a:rPr lang="en-US" dirty="0"/>
                  <a:t>For all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 and for all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</a:t>
                </a:r>
                <a:endParaRPr lang="en-US" b="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sz="2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endParaRPr lang="en-US" sz="2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E5F3713-CA0B-F342-890A-0F496542DAE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148193"/>
              </a:xfrm>
              <a:blipFill>
                <a:blip r:embed="rId3"/>
                <a:stretch>
                  <a:fillRect l="-965" t="-2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E3EFA07E-0078-B94A-913F-05F1A2E4DAA3}"/>
              </a:ext>
            </a:extLst>
          </p:cNvPr>
          <p:cNvGrpSpPr/>
          <p:nvPr/>
        </p:nvGrpSpPr>
        <p:grpSpPr>
          <a:xfrm>
            <a:off x="6529835" y="1566052"/>
            <a:ext cx="4870618" cy="1325564"/>
            <a:chOff x="1921935" y="3064933"/>
            <a:chExt cx="7315200" cy="2275025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394C3499-8FCD-BC4C-8378-0E39C768B649}"/>
                </a:ext>
              </a:extLst>
            </p:cNvPr>
            <p:cNvGrpSpPr/>
            <p:nvPr/>
          </p:nvGrpSpPr>
          <p:grpSpPr>
            <a:xfrm>
              <a:off x="1921935" y="3988958"/>
              <a:ext cx="7315200" cy="744557"/>
              <a:chOff x="3869268" y="4141358"/>
              <a:chExt cx="7315200" cy="744557"/>
            </a:xfrm>
          </p:grpSpPr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65B9129F-4D3B-C748-AFDA-DD19FF6ED9D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69268" y="4258291"/>
                <a:ext cx="7315200" cy="0"/>
              </a:xfrm>
              <a:prstGeom prst="straightConnector1">
                <a:avLst/>
              </a:prstGeom>
              <a:ln w="38100">
                <a:solidFill>
                  <a:schemeClr val="accent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EBF01444-7CA4-DF42-8DF6-03CEBF801A2E}"/>
                  </a:ext>
                </a:extLst>
              </p:cNvPr>
              <p:cNvSpPr/>
              <p:nvPr/>
            </p:nvSpPr>
            <p:spPr>
              <a:xfrm>
                <a:off x="4419600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F01F29EA-A0D3-CC46-AFDC-D84ADED3CAF4}"/>
                  </a:ext>
                </a:extLst>
              </p:cNvPr>
              <p:cNvSpPr/>
              <p:nvPr/>
            </p:nvSpPr>
            <p:spPr>
              <a:xfrm>
                <a:off x="5088467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C7EBD26F-C192-F64E-AB9E-4A8D1A79668B}"/>
                  </a:ext>
                </a:extLst>
              </p:cNvPr>
              <p:cNvSpPr/>
              <p:nvPr/>
            </p:nvSpPr>
            <p:spPr>
              <a:xfrm>
                <a:off x="5757334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F34E7432-F28E-BB49-918E-0EFD0E4A5464}"/>
                  </a:ext>
                </a:extLst>
              </p:cNvPr>
              <p:cNvSpPr/>
              <p:nvPr/>
            </p:nvSpPr>
            <p:spPr>
              <a:xfrm>
                <a:off x="6447367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05DD66E7-7DA8-DD4D-84BC-583E09124E5D}"/>
                  </a:ext>
                </a:extLst>
              </p:cNvPr>
              <p:cNvSpPr/>
              <p:nvPr/>
            </p:nvSpPr>
            <p:spPr>
              <a:xfrm>
                <a:off x="7116234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6F8C7E80-9524-6544-B1A4-7B1A8693AEC4}"/>
                  </a:ext>
                </a:extLst>
              </p:cNvPr>
              <p:cNvSpPr/>
              <p:nvPr/>
            </p:nvSpPr>
            <p:spPr>
              <a:xfrm>
                <a:off x="7785101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54505A8-D443-9C44-A722-94E9044630B3}"/>
                  </a:ext>
                </a:extLst>
              </p:cNvPr>
              <p:cNvSpPr txBox="1"/>
              <p:nvPr/>
            </p:nvSpPr>
            <p:spPr>
              <a:xfrm>
                <a:off x="8303686" y="4141358"/>
                <a:ext cx="389468" cy="4160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…</a:t>
                </a:r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45C9D1D6-7EE3-3842-908E-12B75B5A7D92}"/>
                  </a:ext>
                </a:extLst>
              </p:cNvPr>
              <p:cNvSpPr/>
              <p:nvPr/>
            </p:nvSpPr>
            <p:spPr>
              <a:xfrm>
                <a:off x="9076269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865ED061-44F0-5C4F-817E-529AAC2ABEFD}"/>
                  </a:ext>
                </a:extLst>
              </p:cNvPr>
              <p:cNvSpPr/>
              <p:nvPr/>
            </p:nvSpPr>
            <p:spPr>
              <a:xfrm>
                <a:off x="9745136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457D2118-B3B1-A441-9892-06AA4D5AA150}"/>
                  </a:ext>
                </a:extLst>
              </p:cNvPr>
              <p:cNvSpPr/>
              <p:nvPr/>
            </p:nvSpPr>
            <p:spPr>
              <a:xfrm>
                <a:off x="10414003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DA648686-8C46-9C45-BFC0-8A70AD0CDE8F}"/>
                      </a:ext>
                    </a:extLst>
                  </p:cNvPr>
                  <p:cNvSpPr txBox="1"/>
                  <p:nvPr/>
                </p:nvSpPr>
                <p:spPr>
                  <a:xfrm>
                    <a:off x="4292599" y="4410666"/>
                    <a:ext cx="389468" cy="41602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1200" dirty="0"/>
                  </a:p>
                </p:txBody>
              </p:sp>
            </mc:Choice>
            <mc:Fallback xmlns="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DA648686-8C46-9C45-BFC0-8A70AD0CDE8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92599" y="4410666"/>
                    <a:ext cx="389468" cy="416026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b="-5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A2085CDA-EFC1-B547-912E-827166D2FA69}"/>
                      </a:ext>
                    </a:extLst>
                  </p:cNvPr>
                  <p:cNvSpPr txBox="1"/>
                  <p:nvPr/>
                </p:nvSpPr>
                <p:spPr>
                  <a:xfrm>
                    <a:off x="4981573" y="4410666"/>
                    <a:ext cx="389468" cy="41602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1200" dirty="0"/>
                  </a:p>
                </p:txBody>
              </p:sp>
            </mc:Choice>
            <mc:Fallback xmlns=""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A2085CDA-EFC1-B547-912E-827166D2FA6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981573" y="4410666"/>
                    <a:ext cx="389468" cy="416026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r="-4545" b="-5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3F2AFD08-6173-9A44-BEA0-E7619D7A7495}"/>
                      </a:ext>
                    </a:extLst>
                  </p:cNvPr>
                  <p:cNvSpPr txBox="1"/>
                  <p:nvPr/>
                </p:nvSpPr>
                <p:spPr>
                  <a:xfrm>
                    <a:off x="5643034" y="4410666"/>
                    <a:ext cx="389468" cy="41602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sz="1200" dirty="0"/>
                  </a:p>
                </p:txBody>
              </p:sp>
            </mc:Choice>
            <mc:Fallback xmlns=""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3F2AFD08-6173-9A44-BEA0-E7619D7A749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43034" y="4410666"/>
                    <a:ext cx="389468" cy="416026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b="-5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41B8C984-563C-7648-8BBD-DE66FEE06D1A}"/>
                      </a:ext>
                    </a:extLst>
                  </p:cNvPr>
                  <p:cNvSpPr txBox="1"/>
                  <p:nvPr/>
                </p:nvSpPr>
                <p:spPr>
                  <a:xfrm>
                    <a:off x="10297400" y="4406753"/>
                    <a:ext cx="389468" cy="47540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oMath>
                      </m:oMathPara>
                    </a14:m>
                    <a:endParaRPr lang="en-US" sz="1200" dirty="0"/>
                  </a:p>
                </p:txBody>
              </p:sp>
            </mc:Choice>
            <mc:Fallback xmlns=""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41B8C984-563C-7648-8BBD-DE66FEE06D1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297400" y="4406753"/>
                    <a:ext cx="389468" cy="475405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r="-909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DA406499-D0FD-B64E-9CA8-0831E7492AE6}"/>
                      </a:ext>
                    </a:extLst>
                  </p:cNvPr>
                  <p:cNvSpPr txBox="1"/>
                  <p:nvPr/>
                </p:nvSpPr>
                <p:spPr>
                  <a:xfrm>
                    <a:off x="6329810" y="4410666"/>
                    <a:ext cx="389468" cy="41602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oMath>
                      </m:oMathPara>
                    </a14:m>
                    <a:endParaRPr lang="en-US" sz="1200" dirty="0"/>
                  </a:p>
                </p:txBody>
              </p:sp>
            </mc:Choice>
            <mc:Fallback xmlns=""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DA406499-D0FD-B64E-9CA8-0831E7492AE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29810" y="4410666"/>
                    <a:ext cx="389468" cy="416026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b="-5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FDC38BE5-AA5D-BF49-A772-E9D9E265C4DB}"/>
                      </a:ext>
                    </a:extLst>
                  </p:cNvPr>
                  <p:cNvSpPr txBox="1"/>
                  <p:nvPr/>
                </p:nvSpPr>
                <p:spPr>
                  <a:xfrm>
                    <a:off x="7010401" y="4410666"/>
                    <a:ext cx="389468" cy="41602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oMath>
                      </m:oMathPara>
                    </a14:m>
                    <a:endParaRPr lang="en-US" sz="1200" dirty="0"/>
                  </a:p>
                </p:txBody>
              </p:sp>
            </mc:Choice>
            <mc:Fallback xmlns=""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FDC38BE5-AA5D-BF49-A772-E9D9E265C4D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10401" y="4410666"/>
                    <a:ext cx="389468" cy="416026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r="-4762" b="-5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7E542151-D61A-3B45-8756-2AD220DEFA59}"/>
                      </a:ext>
                    </a:extLst>
                  </p:cNvPr>
                  <p:cNvSpPr txBox="1"/>
                  <p:nvPr/>
                </p:nvSpPr>
                <p:spPr>
                  <a:xfrm>
                    <a:off x="7659208" y="4410666"/>
                    <a:ext cx="389468" cy="41602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oMath>
                      </m:oMathPara>
                    </a14:m>
                    <a:endParaRPr lang="en-US" sz="1200" dirty="0"/>
                  </a:p>
                </p:txBody>
              </p:sp>
            </mc:Choice>
            <mc:Fallback xmlns=""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7E542151-D61A-3B45-8756-2AD220DEFA5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59208" y="4410666"/>
                    <a:ext cx="389468" cy="416026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r="-4762" b="-5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AD3C2A55-8976-B446-8D2B-99B241A2D236}"/>
                      </a:ext>
                    </a:extLst>
                  </p:cNvPr>
                  <p:cNvSpPr txBox="1"/>
                  <p:nvPr/>
                </p:nvSpPr>
                <p:spPr>
                  <a:xfrm>
                    <a:off x="8867500" y="4410510"/>
                    <a:ext cx="553004" cy="47540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sub>
                          </m:sSub>
                        </m:oMath>
                      </m:oMathPara>
                    </a14:m>
                    <a:endParaRPr lang="en-US" sz="1200" dirty="0"/>
                  </a:p>
                </p:txBody>
              </p:sp>
            </mc:Choice>
            <mc:Fallback xmlns=""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AD3C2A55-8976-B446-8D2B-99B241A2D23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867500" y="4410510"/>
                    <a:ext cx="553004" cy="475405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r="-20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59C2A954-9C4D-8D45-9086-AAC8A438921A}"/>
                      </a:ext>
                    </a:extLst>
                  </p:cNvPr>
                  <p:cNvSpPr txBox="1"/>
                  <p:nvPr/>
                </p:nvSpPr>
                <p:spPr>
                  <a:xfrm>
                    <a:off x="9548356" y="4406753"/>
                    <a:ext cx="621193" cy="47540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oMath>
                      </m:oMathPara>
                    </a14:m>
                    <a:endParaRPr lang="en-US" sz="1200" dirty="0"/>
                  </a:p>
                </p:txBody>
              </p:sp>
            </mc:Choice>
            <mc:Fallback xmlns="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59C2A954-9C4D-8D45-9086-AAC8A438921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548356" y="4406753"/>
                    <a:ext cx="621193" cy="475405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r="-606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3FB73058-49DF-B144-9820-50391A94AB09}"/>
                </a:ext>
              </a:extLst>
            </p:cNvPr>
            <p:cNvGrpSpPr/>
            <p:nvPr/>
          </p:nvGrpSpPr>
          <p:grpSpPr>
            <a:xfrm>
              <a:off x="1921935" y="3268295"/>
              <a:ext cx="7315200" cy="2071663"/>
              <a:chOff x="3869268" y="3420695"/>
              <a:chExt cx="7315200" cy="2071663"/>
            </a:xfrm>
          </p:grpSpPr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38587CD2-C512-9B43-A62F-A2EFF1E44AA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31980" y="3655176"/>
                <a:ext cx="4352488" cy="0"/>
              </a:xfrm>
              <a:prstGeom prst="straightConnector1">
                <a:avLst/>
              </a:prstGeom>
              <a:ln w="7620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FCE5E9EC-5D25-AE4F-A4B7-5E6B05FC525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869268" y="3655176"/>
                <a:ext cx="2962712" cy="0"/>
              </a:xfrm>
              <a:prstGeom prst="straightConnector1">
                <a:avLst/>
              </a:prstGeom>
              <a:ln w="762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974FF070-7EC0-344C-8405-1D89B3F7231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27167" y="3420695"/>
                <a:ext cx="4813" cy="156572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45688ED3-85B9-F345-A530-88D35D86BF34}"/>
                      </a:ext>
                    </a:extLst>
                  </p:cNvPr>
                  <p:cNvSpPr txBox="1"/>
                  <p:nvPr/>
                </p:nvSpPr>
                <p:spPr>
                  <a:xfrm>
                    <a:off x="6632433" y="5076332"/>
                    <a:ext cx="389468" cy="41602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oMath>
                      </m:oMathPara>
                    </a14:m>
                    <a:endParaRPr lang="en-US" sz="1200" dirty="0"/>
                  </a:p>
                </p:txBody>
              </p:sp>
            </mc:Choice>
            <mc:Fallback xmlns="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45688ED3-85B9-F345-A530-88D35D86BF3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632433" y="5076332"/>
                    <a:ext cx="389468" cy="416026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4A94D5C-F0EB-9640-9235-08C530E71CB2}"/>
                </a:ext>
              </a:extLst>
            </p:cNvPr>
            <p:cNvSpPr txBox="1"/>
            <p:nvPr/>
          </p:nvSpPr>
          <p:spPr>
            <a:xfrm>
              <a:off x="5168901" y="3064933"/>
              <a:ext cx="1225255" cy="4160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accent6"/>
                  </a:solidFill>
                </a:rPr>
                <a:t>Predict +1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5DD92BD-679B-6545-BF9C-00F047A5E03D}"/>
                </a:ext>
              </a:extLst>
            </p:cNvPr>
            <p:cNvSpPr txBox="1"/>
            <p:nvPr/>
          </p:nvSpPr>
          <p:spPr>
            <a:xfrm>
              <a:off x="3570782" y="3064933"/>
              <a:ext cx="1179510" cy="4160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FF0000"/>
                  </a:solidFill>
                </a:rPr>
                <a:t>Predict -1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35E65F9-32FD-B049-816B-5FE04BDF027B}"/>
              </a:ext>
            </a:extLst>
          </p:cNvPr>
          <p:cNvGrpSpPr/>
          <p:nvPr/>
        </p:nvGrpSpPr>
        <p:grpSpPr>
          <a:xfrm>
            <a:off x="6445275" y="2908774"/>
            <a:ext cx="4870619" cy="1541336"/>
            <a:chOff x="1752601" y="3553119"/>
            <a:chExt cx="7315200" cy="2314938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F9006EBD-EAAB-6845-9328-9FBC55218545}"/>
                </a:ext>
              </a:extLst>
            </p:cNvPr>
            <p:cNvGrpSpPr/>
            <p:nvPr/>
          </p:nvGrpSpPr>
          <p:grpSpPr>
            <a:xfrm>
              <a:off x="1752601" y="4517057"/>
              <a:ext cx="7315200" cy="685334"/>
              <a:chOff x="3869268" y="4141358"/>
              <a:chExt cx="7315200" cy="685334"/>
            </a:xfrm>
          </p:grpSpPr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76FDDC6A-EF8C-4C4E-8E07-1F17A328556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69268" y="4258291"/>
                <a:ext cx="7315200" cy="0"/>
              </a:xfrm>
              <a:prstGeom prst="straightConnector1">
                <a:avLst/>
              </a:prstGeom>
              <a:ln w="38100">
                <a:solidFill>
                  <a:schemeClr val="accent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2C99C3EE-DCE3-8B48-A89E-6D934507F082}"/>
                  </a:ext>
                </a:extLst>
              </p:cNvPr>
              <p:cNvSpPr/>
              <p:nvPr/>
            </p:nvSpPr>
            <p:spPr>
              <a:xfrm>
                <a:off x="4419600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6CE0F9AB-F4A1-9F40-A124-4114D9BC49E2}"/>
                  </a:ext>
                </a:extLst>
              </p:cNvPr>
              <p:cNvSpPr/>
              <p:nvPr/>
            </p:nvSpPr>
            <p:spPr>
              <a:xfrm>
                <a:off x="5088467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5966EFE8-C0CA-4A4E-8337-CCF3AABFBE36}"/>
                  </a:ext>
                </a:extLst>
              </p:cNvPr>
              <p:cNvSpPr/>
              <p:nvPr/>
            </p:nvSpPr>
            <p:spPr>
              <a:xfrm>
                <a:off x="5757334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BEF941FA-F4C1-B34D-A974-4F592E0E1A1D}"/>
                  </a:ext>
                </a:extLst>
              </p:cNvPr>
              <p:cNvSpPr/>
              <p:nvPr/>
            </p:nvSpPr>
            <p:spPr>
              <a:xfrm>
                <a:off x="6447367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3838EE07-C0D6-0945-8D0B-255888530F52}"/>
                  </a:ext>
                </a:extLst>
              </p:cNvPr>
              <p:cNvSpPr/>
              <p:nvPr/>
            </p:nvSpPr>
            <p:spPr>
              <a:xfrm>
                <a:off x="7116234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B983F3EE-912D-2C48-B501-AAB56526B465}"/>
                  </a:ext>
                </a:extLst>
              </p:cNvPr>
              <p:cNvSpPr/>
              <p:nvPr/>
            </p:nvSpPr>
            <p:spPr>
              <a:xfrm>
                <a:off x="7785101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503CFFBE-E433-0B4F-9A2C-8331DAC948DA}"/>
                  </a:ext>
                </a:extLst>
              </p:cNvPr>
              <p:cNvSpPr txBox="1"/>
              <p:nvPr/>
            </p:nvSpPr>
            <p:spPr>
              <a:xfrm>
                <a:off x="8303685" y="4141358"/>
                <a:ext cx="389468" cy="4160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…</a:t>
                </a:r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D3305437-AC10-6A49-9AF6-8E0674EC070D}"/>
                  </a:ext>
                </a:extLst>
              </p:cNvPr>
              <p:cNvSpPr/>
              <p:nvPr/>
            </p:nvSpPr>
            <p:spPr>
              <a:xfrm>
                <a:off x="9076269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29F45BD2-F543-DE4F-A194-E9E3CA30BB04}"/>
                  </a:ext>
                </a:extLst>
              </p:cNvPr>
              <p:cNvSpPr/>
              <p:nvPr/>
            </p:nvSpPr>
            <p:spPr>
              <a:xfrm>
                <a:off x="9745136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C40B21D2-17E6-B14C-82A0-BB9A4A4EEEA3}"/>
                  </a:ext>
                </a:extLst>
              </p:cNvPr>
              <p:cNvSpPr/>
              <p:nvPr/>
            </p:nvSpPr>
            <p:spPr>
              <a:xfrm>
                <a:off x="10414003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8" name="TextBox 57">
                    <a:extLst>
                      <a:ext uri="{FF2B5EF4-FFF2-40B4-BE49-F238E27FC236}">
                        <a16:creationId xmlns:a16="http://schemas.microsoft.com/office/drawing/2014/main" id="{691E7D9C-4D23-3147-A85D-B8ADA2EF4915}"/>
                      </a:ext>
                    </a:extLst>
                  </p:cNvPr>
                  <p:cNvSpPr txBox="1"/>
                  <p:nvPr/>
                </p:nvSpPr>
                <p:spPr>
                  <a:xfrm>
                    <a:off x="4292599" y="4410666"/>
                    <a:ext cx="389468" cy="41602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1200" dirty="0"/>
                  </a:p>
                </p:txBody>
              </p:sp>
            </mc:Choice>
            <mc:Fallback xmlns="">
              <p:sp>
                <p:nvSpPr>
                  <p:cNvPr id="58" name="TextBox 57">
                    <a:extLst>
                      <a:ext uri="{FF2B5EF4-FFF2-40B4-BE49-F238E27FC236}">
                        <a16:creationId xmlns:a16="http://schemas.microsoft.com/office/drawing/2014/main" id="{691E7D9C-4D23-3147-A85D-B8ADA2EF491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92599" y="4410666"/>
                    <a:ext cx="389468" cy="416026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r="-476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9" name="TextBox 58">
                    <a:extLst>
                      <a:ext uri="{FF2B5EF4-FFF2-40B4-BE49-F238E27FC236}">
                        <a16:creationId xmlns:a16="http://schemas.microsoft.com/office/drawing/2014/main" id="{04AAFF70-79BF-194F-A394-EDAC65B998CD}"/>
                      </a:ext>
                    </a:extLst>
                  </p:cNvPr>
                  <p:cNvSpPr txBox="1"/>
                  <p:nvPr/>
                </p:nvSpPr>
                <p:spPr>
                  <a:xfrm>
                    <a:off x="4981573" y="4410666"/>
                    <a:ext cx="389468" cy="41602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1200" dirty="0"/>
                  </a:p>
                </p:txBody>
              </p:sp>
            </mc:Choice>
            <mc:Fallback xmlns="">
              <p:sp>
                <p:nvSpPr>
                  <p:cNvPr id="59" name="TextBox 58">
                    <a:extLst>
                      <a:ext uri="{FF2B5EF4-FFF2-40B4-BE49-F238E27FC236}">
                        <a16:creationId xmlns:a16="http://schemas.microsoft.com/office/drawing/2014/main" id="{04AAFF70-79BF-194F-A394-EDAC65B998C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981573" y="4410666"/>
                    <a:ext cx="389468" cy="416026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r="-476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0" name="TextBox 59">
                    <a:extLst>
                      <a:ext uri="{FF2B5EF4-FFF2-40B4-BE49-F238E27FC236}">
                        <a16:creationId xmlns:a16="http://schemas.microsoft.com/office/drawing/2014/main" id="{008095A0-E33C-614C-9303-7C4454D42BDC}"/>
                      </a:ext>
                    </a:extLst>
                  </p:cNvPr>
                  <p:cNvSpPr txBox="1"/>
                  <p:nvPr/>
                </p:nvSpPr>
                <p:spPr>
                  <a:xfrm>
                    <a:off x="5643034" y="4410666"/>
                    <a:ext cx="389468" cy="41602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sz="1200" dirty="0"/>
                  </a:p>
                </p:txBody>
              </p:sp>
            </mc:Choice>
            <mc:Fallback xmlns="">
              <p:sp>
                <p:nvSpPr>
                  <p:cNvPr id="60" name="TextBox 59">
                    <a:extLst>
                      <a:ext uri="{FF2B5EF4-FFF2-40B4-BE49-F238E27FC236}">
                        <a16:creationId xmlns:a16="http://schemas.microsoft.com/office/drawing/2014/main" id="{008095A0-E33C-614C-9303-7C4454D42BD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43034" y="4410666"/>
                    <a:ext cx="389468" cy="416026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 r="-476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1" name="TextBox 60">
                    <a:extLst>
                      <a:ext uri="{FF2B5EF4-FFF2-40B4-BE49-F238E27FC236}">
                        <a16:creationId xmlns:a16="http://schemas.microsoft.com/office/drawing/2014/main" id="{66956789-399F-D048-80BB-8274BBE761CD}"/>
                      </a:ext>
                    </a:extLst>
                  </p:cNvPr>
                  <p:cNvSpPr txBox="1"/>
                  <p:nvPr/>
                </p:nvSpPr>
                <p:spPr>
                  <a:xfrm>
                    <a:off x="10297400" y="4406754"/>
                    <a:ext cx="389468" cy="41602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oMath>
                      </m:oMathPara>
                    </a14:m>
                    <a:endParaRPr lang="en-US" sz="1200" dirty="0"/>
                  </a:p>
                </p:txBody>
              </p:sp>
            </mc:Choice>
            <mc:Fallback xmlns="">
              <p:sp>
                <p:nvSpPr>
                  <p:cNvPr id="61" name="TextBox 60">
                    <a:extLst>
                      <a:ext uri="{FF2B5EF4-FFF2-40B4-BE49-F238E27FC236}">
                        <a16:creationId xmlns:a16="http://schemas.microsoft.com/office/drawing/2014/main" id="{66956789-399F-D048-80BB-8274BBE761C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297400" y="4406754"/>
                    <a:ext cx="389468" cy="416026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 r="-952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2" name="TextBox 61">
                    <a:extLst>
                      <a:ext uri="{FF2B5EF4-FFF2-40B4-BE49-F238E27FC236}">
                        <a16:creationId xmlns:a16="http://schemas.microsoft.com/office/drawing/2014/main" id="{26065AE3-FFD5-944A-A881-520AF4ADEFA4}"/>
                      </a:ext>
                    </a:extLst>
                  </p:cNvPr>
                  <p:cNvSpPr txBox="1"/>
                  <p:nvPr/>
                </p:nvSpPr>
                <p:spPr>
                  <a:xfrm>
                    <a:off x="6329810" y="4410666"/>
                    <a:ext cx="389468" cy="41602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oMath>
                      </m:oMathPara>
                    </a14:m>
                    <a:endParaRPr lang="en-US" sz="1200" dirty="0"/>
                  </a:p>
                </p:txBody>
              </p:sp>
            </mc:Choice>
            <mc:Fallback xmlns="">
              <p:sp>
                <p:nvSpPr>
                  <p:cNvPr id="62" name="TextBox 61">
                    <a:extLst>
                      <a:ext uri="{FF2B5EF4-FFF2-40B4-BE49-F238E27FC236}">
                        <a16:creationId xmlns:a16="http://schemas.microsoft.com/office/drawing/2014/main" id="{26065AE3-FFD5-944A-A881-520AF4ADEFA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29810" y="4410666"/>
                    <a:ext cx="389468" cy="416026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 r="-476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3" name="TextBox 62">
                    <a:extLst>
                      <a:ext uri="{FF2B5EF4-FFF2-40B4-BE49-F238E27FC236}">
                        <a16:creationId xmlns:a16="http://schemas.microsoft.com/office/drawing/2014/main" id="{037F49CE-2E52-3C42-95EE-F8FEBDAE24CF}"/>
                      </a:ext>
                    </a:extLst>
                  </p:cNvPr>
                  <p:cNvSpPr txBox="1"/>
                  <p:nvPr/>
                </p:nvSpPr>
                <p:spPr>
                  <a:xfrm>
                    <a:off x="7010402" y="4410666"/>
                    <a:ext cx="389468" cy="41602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oMath>
                      </m:oMathPara>
                    </a14:m>
                    <a:endParaRPr lang="en-US" sz="1200" dirty="0"/>
                  </a:p>
                </p:txBody>
              </p:sp>
            </mc:Choice>
            <mc:Fallback xmlns="">
              <p:sp>
                <p:nvSpPr>
                  <p:cNvPr id="63" name="TextBox 62">
                    <a:extLst>
                      <a:ext uri="{FF2B5EF4-FFF2-40B4-BE49-F238E27FC236}">
                        <a16:creationId xmlns:a16="http://schemas.microsoft.com/office/drawing/2014/main" id="{037F49CE-2E52-3C42-95EE-F8FEBDAE24C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10402" y="4410666"/>
                    <a:ext cx="389468" cy="416026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 r="-476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D60F0E8D-641B-784C-B729-0946291A5C5C}"/>
                      </a:ext>
                    </a:extLst>
                  </p:cNvPr>
                  <p:cNvSpPr txBox="1"/>
                  <p:nvPr/>
                </p:nvSpPr>
                <p:spPr>
                  <a:xfrm>
                    <a:off x="7659207" y="4410666"/>
                    <a:ext cx="389468" cy="41602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oMath>
                      </m:oMathPara>
                    </a14:m>
                    <a:endParaRPr lang="en-US" sz="1200" dirty="0"/>
                  </a:p>
                </p:txBody>
              </p:sp>
            </mc:Choice>
            <mc:Fallback xmlns=""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D60F0E8D-641B-784C-B729-0946291A5C5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59207" y="4410666"/>
                    <a:ext cx="389468" cy="416026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 r="-454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5" name="TextBox 64">
                    <a:extLst>
                      <a:ext uri="{FF2B5EF4-FFF2-40B4-BE49-F238E27FC236}">
                        <a16:creationId xmlns:a16="http://schemas.microsoft.com/office/drawing/2014/main" id="{2C8E3E50-C92C-7C40-A86C-8641B3E87B05}"/>
                      </a:ext>
                    </a:extLst>
                  </p:cNvPr>
                  <p:cNvSpPr txBox="1"/>
                  <p:nvPr/>
                </p:nvSpPr>
                <p:spPr>
                  <a:xfrm>
                    <a:off x="8867499" y="4410511"/>
                    <a:ext cx="553004" cy="41602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sub>
                          </m:sSub>
                        </m:oMath>
                      </m:oMathPara>
                    </a14:m>
                    <a:endParaRPr lang="en-US" sz="1200" dirty="0"/>
                  </a:p>
                </p:txBody>
              </p:sp>
            </mc:Choice>
            <mc:Fallback xmlns="">
              <p:sp>
                <p:nvSpPr>
                  <p:cNvPr id="65" name="TextBox 64">
                    <a:extLst>
                      <a:ext uri="{FF2B5EF4-FFF2-40B4-BE49-F238E27FC236}">
                        <a16:creationId xmlns:a16="http://schemas.microsoft.com/office/drawing/2014/main" id="{2C8E3E50-C92C-7C40-A86C-8641B3E87B0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867499" y="4410511"/>
                    <a:ext cx="553004" cy="416026"/>
                  </a:xfrm>
                  <a:prstGeom prst="rect">
                    <a:avLst/>
                  </a:prstGeom>
                  <a:blipFill>
                    <a:blip r:embed="rId21"/>
                    <a:stretch>
                      <a:fillRect r="-1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6" name="TextBox 65">
                    <a:extLst>
                      <a:ext uri="{FF2B5EF4-FFF2-40B4-BE49-F238E27FC236}">
                        <a16:creationId xmlns:a16="http://schemas.microsoft.com/office/drawing/2014/main" id="{494D6F67-4133-D54D-8158-99613CB31CD7}"/>
                      </a:ext>
                    </a:extLst>
                  </p:cNvPr>
                  <p:cNvSpPr txBox="1"/>
                  <p:nvPr/>
                </p:nvSpPr>
                <p:spPr>
                  <a:xfrm>
                    <a:off x="9548354" y="4406754"/>
                    <a:ext cx="621193" cy="41602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oMath>
                      </m:oMathPara>
                    </a14:m>
                    <a:endParaRPr lang="en-US" sz="1200" dirty="0"/>
                  </a:p>
                </p:txBody>
              </p:sp>
            </mc:Choice>
            <mc:Fallback xmlns="">
              <p:sp>
                <p:nvSpPr>
                  <p:cNvPr id="66" name="TextBox 65">
                    <a:extLst>
                      <a:ext uri="{FF2B5EF4-FFF2-40B4-BE49-F238E27FC236}">
                        <a16:creationId xmlns:a16="http://schemas.microsoft.com/office/drawing/2014/main" id="{494D6F67-4133-D54D-8158-99613CB31CD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548354" y="4406754"/>
                    <a:ext cx="621193" cy="416026"/>
                  </a:xfrm>
                  <a:prstGeom prst="rect">
                    <a:avLst/>
                  </a:prstGeom>
                  <a:blipFill>
                    <a:blip r:embed="rId22"/>
                    <a:stretch>
                      <a:fillRect r="-588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D919D196-DA12-EA4A-A800-9373CBBD21E6}"/>
                </a:ext>
              </a:extLst>
            </p:cNvPr>
            <p:cNvGrpSpPr/>
            <p:nvPr/>
          </p:nvGrpSpPr>
          <p:grpSpPr>
            <a:xfrm>
              <a:off x="1752601" y="3796394"/>
              <a:ext cx="7315200" cy="2071663"/>
              <a:chOff x="3869268" y="3420695"/>
              <a:chExt cx="7315200" cy="2071663"/>
            </a:xfrm>
          </p:grpSpPr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08AB8F4A-1D9A-404F-BDD6-FEFC546E95C2}"/>
                  </a:ext>
                </a:extLst>
              </p:cNvPr>
              <p:cNvGrpSpPr/>
              <p:nvPr/>
            </p:nvGrpSpPr>
            <p:grpSpPr>
              <a:xfrm>
                <a:off x="3869268" y="3420695"/>
                <a:ext cx="7315200" cy="2071663"/>
                <a:chOff x="3869268" y="3420695"/>
                <a:chExt cx="7315200" cy="2071663"/>
              </a:xfrm>
            </p:grpSpPr>
            <p:cxnSp>
              <p:nvCxnSpPr>
                <p:cNvPr id="41" name="Straight Arrow Connector 40">
                  <a:extLst>
                    <a:ext uri="{FF2B5EF4-FFF2-40B4-BE49-F238E27FC236}">
                      <a16:creationId xmlns:a16="http://schemas.microsoft.com/office/drawing/2014/main" id="{474832E1-7ACB-A646-BCFE-E261332CCB5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515567" y="3655176"/>
                  <a:ext cx="1668901" cy="0"/>
                </a:xfrm>
                <a:prstGeom prst="straightConnector1">
                  <a:avLst/>
                </a:prstGeom>
                <a:ln w="7620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Arrow Connector 41">
                  <a:extLst>
                    <a:ext uri="{FF2B5EF4-FFF2-40B4-BE49-F238E27FC236}">
                      <a16:creationId xmlns:a16="http://schemas.microsoft.com/office/drawing/2014/main" id="{1B99EAB3-2845-FB41-823E-FF68D7D823B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869268" y="3655176"/>
                  <a:ext cx="2962712" cy="0"/>
                </a:xfrm>
                <a:prstGeom prst="straightConnector1">
                  <a:avLst/>
                </a:prstGeom>
                <a:ln w="7620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>
                  <a:extLst>
                    <a:ext uri="{FF2B5EF4-FFF2-40B4-BE49-F238E27FC236}">
                      <a16:creationId xmlns:a16="http://schemas.microsoft.com/office/drawing/2014/main" id="{80B9922B-D936-7741-AA40-6CA6582BC7C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827167" y="3420695"/>
                  <a:ext cx="4813" cy="1565729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4" name="TextBox 43">
                      <a:extLst>
                        <a:ext uri="{FF2B5EF4-FFF2-40B4-BE49-F238E27FC236}">
                          <a16:creationId xmlns:a16="http://schemas.microsoft.com/office/drawing/2014/main" id="{9D017964-8A7C-BA47-90CA-C357DDAA1BB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632433" y="5076332"/>
                      <a:ext cx="389468" cy="416026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oMath>
                        </m:oMathPara>
                      </a14:m>
                      <a:endParaRPr lang="en-US" sz="1200" dirty="0"/>
                    </a:p>
                  </p:txBody>
                </p:sp>
              </mc:Choice>
              <mc:Fallback xmlns="">
                <p:sp>
                  <p:nvSpPr>
                    <p:cNvPr id="44" name="TextBox 43">
                      <a:extLst>
                        <a:ext uri="{FF2B5EF4-FFF2-40B4-BE49-F238E27FC236}">
                          <a16:creationId xmlns:a16="http://schemas.microsoft.com/office/drawing/2014/main" id="{9D017964-8A7C-BA47-90CA-C357DDAA1BB8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632433" y="5076332"/>
                      <a:ext cx="389468" cy="416026"/>
                    </a:xfrm>
                    <a:prstGeom prst="rect">
                      <a:avLst/>
                    </a:prstGeom>
                    <a:blipFill>
                      <a:blip r:embed="rId23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45" name="Straight Connector 44">
                  <a:extLst>
                    <a:ext uri="{FF2B5EF4-FFF2-40B4-BE49-F238E27FC236}">
                      <a16:creationId xmlns:a16="http://schemas.microsoft.com/office/drawing/2014/main" id="{B9408F30-E5CC-8149-948F-DE8256FE276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515567" y="3420695"/>
                  <a:ext cx="4813" cy="1565729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6" name="TextBox 45">
                      <a:extLst>
                        <a:ext uri="{FF2B5EF4-FFF2-40B4-BE49-F238E27FC236}">
                          <a16:creationId xmlns:a16="http://schemas.microsoft.com/office/drawing/2014/main" id="{8282B610-F272-2F45-952C-81636AE3295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320832" y="5076332"/>
                      <a:ext cx="389468" cy="416026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oMath>
                        </m:oMathPara>
                      </a14:m>
                      <a:endParaRPr lang="en-US" sz="1200" dirty="0"/>
                    </a:p>
                  </p:txBody>
                </p:sp>
              </mc:Choice>
              <mc:Fallback xmlns="">
                <p:sp>
                  <p:nvSpPr>
                    <p:cNvPr id="46" name="TextBox 45">
                      <a:extLst>
                        <a:ext uri="{FF2B5EF4-FFF2-40B4-BE49-F238E27FC236}">
                          <a16:creationId xmlns:a16="http://schemas.microsoft.com/office/drawing/2014/main" id="{8282B610-F272-2F45-952C-81636AE3295E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320832" y="5076332"/>
                      <a:ext cx="389468" cy="416026"/>
                    </a:xfrm>
                    <a:prstGeom prst="rect">
                      <a:avLst/>
                    </a:prstGeom>
                    <a:blipFill>
                      <a:blip r:embed="rId24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100D0066-F0F1-EA45-B19C-018B2CFED91D}"/>
                  </a:ext>
                </a:extLst>
              </p:cNvPr>
              <p:cNvCxnSpPr/>
              <p:nvPr/>
            </p:nvCxnSpPr>
            <p:spPr>
              <a:xfrm>
                <a:off x="6827167" y="3655176"/>
                <a:ext cx="2688400" cy="0"/>
              </a:xfrm>
              <a:prstGeom prst="line">
                <a:avLst/>
              </a:prstGeom>
              <a:ln w="762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259242B-AAFF-4F44-8643-05F98C15336D}"/>
                </a:ext>
              </a:extLst>
            </p:cNvPr>
            <p:cNvSpPr txBox="1"/>
            <p:nvPr/>
          </p:nvSpPr>
          <p:spPr>
            <a:xfrm>
              <a:off x="5579318" y="3553119"/>
              <a:ext cx="1225254" cy="4160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accent6"/>
                  </a:solidFill>
                </a:rPr>
                <a:t>Predict +1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1944EA7-B37E-5C4C-9DAE-57B2BB1A5558}"/>
                </a:ext>
              </a:extLst>
            </p:cNvPr>
            <p:cNvSpPr txBox="1"/>
            <p:nvPr/>
          </p:nvSpPr>
          <p:spPr>
            <a:xfrm>
              <a:off x="3296414" y="3553119"/>
              <a:ext cx="1179509" cy="4160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FF0000"/>
                  </a:solidFill>
                </a:rPr>
                <a:t>Predict -1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B3A3772-BE1A-344C-9A55-CC53F0422820}"/>
                </a:ext>
              </a:extLst>
            </p:cNvPr>
            <p:cNvSpPr txBox="1"/>
            <p:nvPr/>
          </p:nvSpPr>
          <p:spPr>
            <a:xfrm>
              <a:off x="7559185" y="3553119"/>
              <a:ext cx="1179509" cy="4160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FF0000"/>
                  </a:solidFill>
                </a:rPr>
                <a:t>Predict -1</a:t>
              </a:r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7717374" y="4558305"/>
            <a:ext cx="2025994" cy="1317958"/>
            <a:chOff x="7717374" y="4558305"/>
            <a:chExt cx="2025994" cy="1317958"/>
          </a:xfrm>
        </p:grpSpPr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DF2726E8-BE47-414F-B859-943A92326C0D}"/>
                </a:ext>
              </a:extLst>
            </p:cNvPr>
            <p:cNvSpPr/>
            <p:nvPr/>
          </p:nvSpPr>
          <p:spPr>
            <a:xfrm>
              <a:off x="7717374" y="4558305"/>
              <a:ext cx="1247770" cy="1317958"/>
            </a:xfrm>
            <a:custGeom>
              <a:avLst/>
              <a:gdLst>
                <a:gd name="connsiteX0" fmla="*/ 10886 w 2155372"/>
                <a:gd name="connsiteY0" fmla="*/ 0 h 2492829"/>
                <a:gd name="connsiteX1" fmla="*/ 2155372 w 2155372"/>
                <a:gd name="connsiteY1" fmla="*/ 0 h 2492829"/>
                <a:gd name="connsiteX2" fmla="*/ 1077686 w 2155372"/>
                <a:gd name="connsiteY2" fmla="*/ 2492829 h 2492829"/>
                <a:gd name="connsiteX3" fmla="*/ 0 w 2155372"/>
                <a:gd name="connsiteY3" fmla="*/ 2035629 h 2492829"/>
                <a:gd name="connsiteX4" fmla="*/ 10886 w 2155372"/>
                <a:gd name="connsiteY4" fmla="*/ 0 h 2492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55372" h="2492829">
                  <a:moveTo>
                    <a:pt x="10886" y="0"/>
                  </a:moveTo>
                  <a:lnTo>
                    <a:pt x="2155372" y="0"/>
                  </a:lnTo>
                  <a:lnTo>
                    <a:pt x="1077686" y="2492829"/>
                  </a:lnTo>
                  <a:lnTo>
                    <a:pt x="0" y="2035629"/>
                  </a:lnTo>
                  <a:cubicBezTo>
                    <a:pt x="3629" y="1357086"/>
                    <a:pt x="7257" y="678543"/>
                    <a:pt x="1088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err="1">
                  <a:solidFill>
                    <a:schemeClr val="tx1"/>
                  </a:solidFill>
                </a:rPr>
                <a:t>Predcit</a:t>
              </a:r>
              <a:r>
                <a:rPr lang="en-US" sz="1200" dirty="0">
                  <a:solidFill>
                    <a:schemeClr val="tx1"/>
                  </a:solidFill>
                </a:rPr>
                <a:t> +1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5225289D-40C2-6947-85AE-F5202CB083D6}"/>
                </a:ext>
              </a:extLst>
            </p:cNvPr>
            <p:cNvSpPr txBox="1"/>
            <p:nvPr/>
          </p:nvSpPr>
          <p:spPr>
            <a:xfrm>
              <a:off x="8864929" y="5078784"/>
              <a:ext cx="87843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Predict -1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84460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2CFDF9-2661-A548-A5C9-0D1D019A6D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Growth Function?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0C28442-9AD3-F243-9C31-196E8AE230D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778375"/>
              </a:xfrm>
            </p:spPr>
            <p:txBody>
              <a:bodyPr>
                <a:normAutofit/>
              </a:bodyPr>
              <a:lstStyle/>
              <a:p>
                <a:r>
                  <a:rPr lang="en-US" b="0" dirty="0"/>
                  <a:t>Growth function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Largest number of “effective” hypothesis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 can induce on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data points</a:t>
                </a:r>
              </a:p>
              <a:p>
                <a:pPr lvl="1"/>
                <a:r>
                  <a:rPr lang="en-US" dirty="0"/>
                  <a:t>A more precise “complexity” measure for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endParaRPr lang="en-US" dirty="0"/>
              </a:p>
              <a:p>
                <a:pPr lvl="1"/>
                <a:r>
                  <a:rPr lang="en-US" dirty="0"/>
                  <a:t>Goal: Replace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in finite-hypothesis analysis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</m:oMath>
                </a14:m>
                <a:endParaRPr lang="en-US" b="0" dirty="0"/>
              </a:p>
              <a:p>
                <a:pPr lvl="2"/>
                <a:r>
                  <a:rPr lang="en-US" dirty="0"/>
                  <a:t>With </a:t>
                </a:r>
                <a:r>
                  <a:rPr lang="en-US" dirty="0" err="1"/>
                  <a:t>prob</a:t>
                </a:r>
                <a:r>
                  <a:rPr lang="en-US" dirty="0"/>
                  <a:t> at least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𝑙𝑛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𝛿</m:t>
                            </m:r>
                          </m:den>
                        </m:f>
                      </m:e>
                    </m:rad>
                  </m:oMath>
                </a14:m>
                <a:endParaRPr lang="en-US" dirty="0"/>
              </a:p>
              <a:p>
                <a:pPr lvl="2"/>
                <a:endParaRPr lang="en-US" dirty="0"/>
              </a:p>
              <a:p>
                <a:r>
                  <a:rPr lang="en-US" dirty="0"/>
                  <a:t>VC Generalization Bound (VC Inequality, 1971)</a:t>
                </a:r>
              </a:p>
              <a:p>
                <a:pPr marL="457200" lvl="1" indent="0">
                  <a:buNone/>
                </a:pPr>
                <a:r>
                  <a:rPr lang="en-US" dirty="0"/>
                  <a:t>With </a:t>
                </a:r>
                <a:r>
                  <a:rPr lang="en-US" dirty="0" err="1"/>
                  <a:t>prob</a:t>
                </a:r>
                <a:r>
                  <a:rPr lang="en-US" dirty="0"/>
                  <a:t> at least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accent1"/>
                    </a:solidFill>
                  </a:rPr>
                  <a:t>    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8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𝑙𝑛</m:t>
                        </m:r>
                        <m:f>
                          <m:f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𝛿</m:t>
                            </m:r>
                          </m:den>
                        </m:f>
                      </m:e>
                    </m:ra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0C28442-9AD3-F243-9C31-196E8AE230D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778375"/>
              </a:xfrm>
              <a:blipFill>
                <a:blip r:embed="rId2"/>
                <a:stretch>
                  <a:fillRect l="-1086" t="-21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76725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15166</TotalTime>
  <Words>3514</Words>
  <Application>Microsoft Macintosh PowerPoint</Application>
  <PresentationFormat>Widescreen</PresentationFormat>
  <Paragraphs>792</Paragraphs>
  <Slides>49</Slides>
  <Notes>1</Notes>
  <HiddenSlides>8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4" baseType="lpstr">
      <vt:lpstr>Arial</vt:lpstr>
      <vt:lpstr>Calibri</vt:lpstr>
      <vt:lpstr>Calibri Light</vt:lpstr>
      <vt:lpstr>Cambria Math</vt:lpstr>
      <vt:lpstr>Office Theme</vt:lpstr>
      <vt:lpstr>CSE 417T Introduction to Machine Learning</vt:lpstr>
      <vt:lpstr>Logistics: Homework 1</vt:lpstr>
      <vt:lpstr>Logistics: Office Hours</vt:lpstr>
      <vt:lpstr>Recap</vt:lpstr>
      <vt:lpstr>Hoeffding’s Inequality</vt:lpstr>
      <vt:lpstr>Connection to Learning</vt:lpstr>
      <vt:lpstr>Dealing with Infinite Hypothesis Set: M→∞</vt:lpstr>
      <vt:lpstr>Examples on Growth Functions</vt:lpstr>
      <vt:lpstr>Why Growth Function?</vt:lpstr>
      <vt:lpstr>Today’s Lecture</vt:lpstr>
      <vt:lpstr>Bounding Growth Function</vt:lpstr>
      <vt:lpstr>Bounding Growth Function</vt:lpstr>
      <vt:lpstr>Practice</vt:lpstr>
      <vt:lpstr>Practice</vt:lpstr>
      <vt:lpstr>Practice</vt:lpstr>
      <vt:lpstr>Practice</vt:lpstr>
      <vt:lpstr>Why Break Points?</vt:lpstr>
      <vt:lpstr>Why Break Points?</vt:lpstr>
      <vt:lpstr>Applying Break Points in VC Bound</vt:lpstr>
      <vt:lpstr>H is Either Good or Bad</vt:lpstr>
      <vt:lpstr>VC Dimension</vt:lpstr>
      <vt:lpstr>VC Dimension</vt:lpstr>
      <vt:lpstr>VC Dimension</vt:lpstr>
      <vt:lpstr>Discussion on the VC Theory</vt:lpstr>
      <vt:lpstr>PowerPoint Presentation</vt:lpstr>
      <vt:lpstr>Discussion on the VC Theory</vt:lpstr>
      <vt:lpstr>PowerPoint Presentation</vt:lpstr>
      <vt:lpstr>Discussion on the VC Theory</vt:lpstr>
      <vt:lpstr>Discussion on the VC Theory</vt:lpstr>
      <vt:lpstr>Sample Complexity</vt:lpstr>
      <vt:lpstr>Test Set</vt:lpstr>
      <vt:lpstr>Test Set</vt:lpstr>
      <vt:lpstr>Proof: Bounding Growth Functions</vt:lpstr>
      <vt:lpstr>Recall: Theorem in Bounding Growth Function</vt:lpstr>
      <vt:lpstr>Proof Sketch</vt:lpstr>
      <vt:lpstr>Key Intuitions</vt:lpstr>
      <vt:lpstr>Proof Intuitions</vt:lpstr>
      <vt:lpstr>Proof Intuitions</vt:lpstr>
      <vt:lpstr>Proof Intuitions</vt:lpstr>
      <vt:lpstr>Proof Intuitions</vt:lpstr>
      <vt:lpstr>Bounding Growth Function using Break Points</vt:lpstr>
      <vt:lpstr>Bias-Variance Decomposition</vt:lpstr>
      <vt:lpstr>Real-Value Target and Squared Error</vt:lpstr>
      <vt:lpstr>Bias-Variance Decomposition</vt:lpstr>
      <vt:lpstr>Real-Value Target and Squared Error</vt:lpstr>
      <vt:lpstr>Real-Value Target and Square Error</vt:lpstr>
      <vt:lpstr>PowerPoint Presentation</vt:lpstr>
      <vt:lpstr>Finishing Up</vt:lpstr>
      <vt:lpstr>Discussion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417T Introduction to Machine Learning</dc:title>
  <dc:creator>Ho, Chien-Ju</dc:creator>
  <cp:lastModifiedBy>Ho, Chien-Ju</cp:lastModifiedBy>
  <cp:revision>1489</cp:revision>
  <cp:lastPrinted>2020-01-30T15:48:42Z</cp:lastPrinted>
  <dcterms:created xsi:type="dcterms:W3CDTF">2017-08-24T15:35:37Z</dcterms:created>
  <dcterms:modified xsi:type="dcterms:W3CDTF">2022-09-09T14:24:25Z</dcterms:modified>
</cp:coreProperties>
</file>